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1" r:id="rId9"/>
    <p:sldId id="262" r:id="rId10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8" d="100"/>
          <a:sy n="68" d="100"/>
        </p:scale>
        <p:origin x="5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98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27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78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9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114800" cy="6858000"/>
          </a:xfrm>
          <a:prstGeom prst="rect">
            <a:avLst/>
          </a:prstGeom>
          <a:solidFill>
            <a:srgbClr val="0D1F3C"/>
          </a:solidFill>
          <a:ln/>
        </p:spPr>
      </p:sp>
      <p:sp>
        <p:nvSpPr>
          <p:cNvPr id="3" name="Shape 1"/>
          <p:cNvSpPr/>
          <p:nvPr/>
        </p:nvSpPr>
        <p:spPr>
          <a:xfrm>
            <a:off x="3931920" y="0"/>
            <a:ext cx="182880" cy="6858000"/>
          </a:xfrm>
          <a:prstGeom prst="rect">
            <a:avLst/>
          </a:prstGeom>
          <a:solidFill>
            <a:srgbClr val="C41E3A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5760"/>
            <a:ext cx="3017520" cy="14630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74320" y="2103120"/>
            <a:ext cx="338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kern="0" spc="200" dirty="0">
                <a:solidFill>
                  <a:srgbClr val="8A9B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 ELECTRICAL DRIVES &amp; AUTOMATION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457200" y="2606040"/>
            <a:ext cx="3017520" cy="27432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7" name="Text 4"/>
          <p:cNvSpPr/>
          <p:nvPr/>
        </p:nvSpPr>
        <p:spPr>
          <a:xfrm>
            <a:off x="274320" y="2670048"/>
            <a:ext cx="35661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8A9B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Established 2015  |  Noida, UP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274320" y="3246120"/>
            <a:ext cx="10972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E02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10+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74320" y="3749040"/>
            <a:ext cx="1097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8A9B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Years Exp.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1463040" y="3246120"/>
            <a:ext cx="10972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E02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500+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463040" y="3749040"/>
            <a:ext cx="1097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8A9B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Projects</a:t>
            </a:r>
            <a:endParaRPr lang="en-US" sz="800" dirty="0"/>
          </a:p>
        </p:txBody>
      </p:sp>
      <p:sp>
        <p:nvSpPr>
          <p:cNvPr id="12" name="Text 9"/>
          <p:cNvSpPr/>
          <p:nvPr/>
        </p:nvSpPr>
        <p:spPr>
          <a:xfrm>
            <a:off x="2651760" y="3246120"/>
            <a:ext cx="10972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E02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2651760" y="3749040"/>
            <a:ext cx="1097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8A9B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India</a:t>
            </a:r>
            <a:endParaRPr lang="en-US" sz="800" dirty="0"/>
          </a:p>
        </p:txBody>
      </p:sp>
      <p:sp>
        <p:nvSpPr>
          <p:cNvPr id="14" name="Text 11"/>
          <p:cNvSpPr/>
          <p:nvPr/>
        </p:nvSpPr>
        <p:spPr>
          <a:xfrm>
            <a:off x="4389120" y="1097280"/>
            <a:ext cx="740664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5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ELECTRICAL PANEL</a:t>
            </a:r>
            <a:endParaRPr lang="en-US" sz="5400" dirty="0"/>
          </a:p>
        </p:txBody>
      </p:sp>
      <p:sp>
        <p:nvSpPr>
          <p:cNvPr id="15" name="Text 12"/>
          <p:cNvSpPr/>
          <p:nvPr/>
        </p:nvSpPr>
        <p:spPr>
          <a:xfrm>
            <a:off x="4389120" y="2203515"/>
            <a:ext cx="74066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5400" b="1" dirty="0">
                <a:solidFill>
                  <a:srgbClr val="C41E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SOLUTIONS</a:t>
            </a:r>
            <a:endParaRPr lang="en-US" sz="5400" dirty="0"/>
          </a:p>
        </p:txBody>
      </p:sp>
      <p:sp>
        <p:nvSpPr>
          <p:cNvPr id="16" name="Text 13"/>
          <p:cNvSpPr/>
          <p:nvPr/>
        </p:nvSpPr>
        <p:spPr>
          <a:xfrm>
            <a:off x="4389120" y="3154680"/>
            <a:ext cx="74066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i="1" dirty="0">
                <a:solidFill>
                  <a:srgbClr val="E8EE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Powering Industry with Precision, Safety &amp; Innovation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4389120" y="3657600"/>
            <a:ext cx="4572000" cy="4572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18" name="Shape 15"/>
          <p:cNvSpPr/>
          <p:nvPr/>
        </p:nvSpPr>
        <p:spPr>
          <a:xfrm>
            <a:off x="4389120" y="3840480"/>
            <a:ext cx="1737360" cy="384048"/>
          </a:xfrm>
          <a:prstGeom prst="rect">
            <a:avLst/>
          </a:prstGeom>
          <a:solidFill>
            <a:srgbClr val="1A2744"/>
          </a:solidFill>
          <a:ln/>
          <a:effectLst>
            <a:outerShdw blurRad="50800" dist="254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19" name="Text 16"/>
          <p:cNvSpPr/>
          <p:nvPr/>
        </p:nvSpPr>
        <p:spPr>
          <a:xfrm>
            <a:off x="4389120" y="3840480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Manufacturer</a:t>
            </a:r>
            <a:endParaRPr lang="en-US" sz="1000" dirty="0"/>
          </a:p>
        </p:txBody>
      </p:sp>
      <p:sp>
        <p:nvSpPr>
          <p:cNvPr id="20" name="Shape 17"/>
          <p:cNvSpPr/>
          <p:nvPr/>
        </p:nvSpPr>
        <p:spPr>
          <a:xfrm>
            <a:off x="6263640" y="3840480"/>
            <a:ext cx="1737360" cy="384048"/>
          </a:xfrm>
          <a:prstGeom prst="rect">
            <a:avLst/>
          </a:prstGeom>
          <a:solidFill>
            <a:srgbClr val="1A2744"/>
          </a:solidFill>
          <a:ln/>
          <a:effectLst>
            <a:outerShdw blurRad="50800" dist="254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21" name="Text 18"/>
          <p:cNvSpPr/>
          <p:nvPr/>
        </p:nvSpPr>
        <p:spPr>
          <a:xfrm>
            <a:off x="6263640" y="3840480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Supplier</a:t>
            </a:r>
            <a:endParaRPr lang="en-US" sz="1000" dirty="0"/>
          </a:p>
        </p:txBody>
      </p:sp>
      <p:sp>
        <p:nvSpPr>
          <p:cNvPr id="22" name="Shape 19"/>
          <p:cNvSpPr/>
          <p:nvPr/>
        </p:nvSpPr>
        <p:spPr>
          <a:xfrm>
            <a:off x="8138160" y="3840480"/>
            <a:ext cx="1737360" cy="384048"/>
          </a:xfrm>
          <a:prstGeom prst="rect">
            <a:avLst/>
          </a:prstGeom>
          <a:solidFill>
            <a:srgbClr val="1A2744"/>
          </a:solidFill>
          <a:ln/>
          <a:effectLst>
            <a:outerShdw blurRad="50800" dist="254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23" name="Text 20"/>
          <p:cNvSpPr/>
          <p:nvPr/>
        </p:nvSpPr>
        <p:spPr>
          <a:xfrm>
            <a:off x="8138160" y="3840480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Exporter</a:t>
            </a:r>
            <a:endParaRPr lang="en-US" sz="1000" dirty="0"/>
          </a:p>
        </p:txBody>
      </p:sp>
      <p:sp>
        <p:nvSpPr>
          <p:cNvPr id="24" name="Shape 21"/>
          <p:cNvSpPr/>
          <p:nvPr/>
        </p:nvSpPr>
        <p:spPr>
          <a:xfrm>
            <a:off x="10012680" y="3840480"/>
            <a:ext cx="1737360" cy="384048"/>
          </a:xfrm>
          <a:prstGeom prst="rect">
            <a:avLst/>
          </a:prstGeom>
          <a:solidFill>
            <a:srgbClr val="1A2744"/>
          </a:solidFill>
          <a:ln/>
          <a:effectLst>
            <a:outerShdw blurRad="50800" dist="254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25" name="Text 22"/>
          <p:cNvSpPr/>
          <p:nvPr/>
        </p:nvSpPr>
        <p:spPr>
          <a:xfrm>
            <a:off x="10012680" y="3840480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Customized Solutions</a:t>
            </a:r>
            <a:endParaRPr lang="en-US" sz="1000" dirty="0"/>
          </a:p>
        </p:txBody>
      </p:sp>
      <p:sp>
        <p:nvSpPr>
          <p:cNvPr id="26" name="Text 23"/>
          <p:cNvSpPr/>
          <p:nvPr/>
        </p:nvSpPr>
        <p:spPr>
          <a:xfrm>
            <a:off x="4389120" y="6217920"/>
            <a:ext cx="73152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8A9B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www.aselectricalautomation.com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1005840"/>
          </a:xfrm>
          <a:prstGeom prst="rect">
            <a:avLst/>
          </a:prstGeom>
          <a:solidFill>
            <a:srgbClr val="0A1628"/>
          </a:solidFill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73152"/>
            <a:ext cx="1645920" cy="82296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194560" y="228600"/>
            <a:ext cx="7315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ABOUT US</a:t>
            </a:r>
            <a:endParaRPr lang="en-US" sz="2800" dirty="0"/>
          </a:p>
        </p:txBody>
      </p:sp>
      <p:sp>
        <p:nvSpPr>
          <p:cNvPr id="5" name="Text 2"/>
          <p:cNvSpPr/>
          <p:nvPr/>
        </p:nvSpPr>
        <p:spPr>
          <a:xfrm>
            <a:off x="2194560" y="68580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A9B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Trusted Electrical Partner Since 2015</a:t>
            </a:r>
            <a:endParaRPr lang="en-US" sz="1100" dirty="0"/>
          </a:p>
        </p:txBody>
      </p:sp>
      <p:sp>
        <p:nvSpPr>
          <p:cNvPr id="6" name="Shape 3"/>
          <p:cNvSpPr/>
          <p:nvPr/>
        </p:nvSpPr>
        <p:spPr>
          <a:xfrm>
            <a:off x="11704320" y="0"/>
            <a:ext cx="457200" cy="100584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7" name="Shape 4"/>
          <p:cNvSpPr/>
          <p:nvPr/>
        </p:nvSpPr>
        <p:spPr>
          <a:xfrm>
            <a:off x="320040" y="1234440"/>
            <a:ext cx="5669280" cy="51206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548640" y="1417320"/>
            <a:ext cx="52120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A162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Who We Are</a:t>
            </a:r>
            <a:endParaRPr lang="en-US" sz="1800" dirty="0"/>
          </a:p>
        </p:txBody>
      </p:sp>
      <p:sp>
        <p:nvSpPr>
          <p:cNvPr id="9" name="Shape 6"/>
          <p:cNvSpPr/>
          <p:nvPr/>
        </p:nvSpPr>
        <p:spPr>
          <a:xfrm>
            <a:off x="548640" y="1828800"/>
            <a:ext cx="457200" cy="54864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10" name="Text 7"/>
          <p:cNvSpPr/>
          <p:nvPr/>
        </p:nvSpPr>
        <p:spPr>
          <a:xfrm>
            <a:off x="548640" y="1965960"/>
            <a:ext cx="53035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 Electrical Drives &amp; Automation has been delivering reliable and innovative electrical solutions since 2015. We are a trusted manufacturer, supplier, and exporter of advanced electrical panels across India.</a:t>
            </a:r>
            <a:endParaRPr lang="en-US" sz="120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2834640"/>
            <a:ext cx="256032" cy="256032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914400" y="2816352"/>
            <a:ext cx="49377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Innovative system design &amp; advanced automation integration</a:t>
            </a:r>
            <a:endParaRPr lang="en-US" sz="120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3346704"/>
            <a:ext cx="256032" cy="25603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914400" y="3328416"/>
            <a:ext cx="49377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Energy-efficient &amp; robust panel construction</a:t>
            </a:r>
            <a:endParaRPr lang="en-US" sz="120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3858768"/>
            <a:ext cx="256032" cy="256032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914400" y="3840480"/>
            <a:ext cx="49377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User-friendly interfaces with smart control</a:t>
            </a:r>
            <a:endParaRPr lang="en-US" sz="1200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4370832"/>
            <a:ext cx="256032" cy="256032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914400" y="4352544"/>
            <a:ext cx="49377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Customized designs for every industry need</a:t>
            </a:r>
            <a:endParaRPr lang="en-US" sz="1200" dirty="0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4882896"/>
            <a:ext cx="256032" cy="256032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914400" y="4864608"/>
            <a:ext cx="49377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Quick delivery with competitive pricing</a:t>
            </a:r>
            <a:endParaRPr lang="en-US" sz="1200" dirty="0"/>
          </a:p>
        </p:txBody>
      </p:sp>
      <p:sp>
        <p:nvSpPr>
          <p:cNvPr id="21" name="Shape 13"/>
          <p:cNvSpPr/>
          <p:nvPr/>
        </p:nvSpPr>
        <p:spPr>
          <a:xfrm>
            <a:off x="6400800" y="1234440"/>
            <a:ext cx="5440680" cy="1188720"/>
          </a:xfrm>
          <a:prstGeom prst="rect">
            <a:avLst/>
          </a:prstGeom>
          <a:solidFill>
            <a:srgbClr val="0A1628"/>
          </a:solidFill>
          <a:ln/>
          <a:effectLst>
            <a:outerShdw blurRad="76200" dist="25400" dir="8100000" algn="bl" rotWithShape="0">
              <a:srgbClr val="000000">
                <a:alpha val="20000"/>
              </a:srgbClr>
            </a:outerShdw>
          </a:effectLst>
        </p:spPr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1554480"/>
            <a:ext cx="502920" cy="502920"/>
          </a:xfrm>
          <a:prstGeom prst="rect">
            <a:avLst/>
          </a:prstGeom>
        </p:spPr>
      </p:pic>
      <p:sp>
        <p:nvSpPr>
          <p:cNvPr id="23" name="Text 14"/>
          <p:cNvSpPr/>
          <p:nvPr/>
        </p:nvSpPr>
        <p:spPr>
          <a:xfrm>
            <a:off x="7315200" y="1371600"/>
            <a:ext cx="4114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020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10+</a:t>
            </a:r>
            <a:endParaRPr lang="en-US" sz="2800" dirty="0"/>
          </a:p>
        </p:txBody>
      </p:sp>
      <p:sp>
        <p:nvSpPr>
          <p:cNvPr id="24" name="Text 15"/>
          <p:cNvSpPr/>
          <p:nvPr/>
        </p:nvSpPr>
        <p:spPr>
          <a:xfrm>
            <a:off x="7315200" y="1874520"/>
            <a:ext cx="4114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E8EE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Years of Experience</a:t>
            </a:r>
            <a:endParaRPr lang="en-US" sz="1300" dirty="0"/>
          </a:p>
        </p:txBody>
      </p:sp>
      <p:sp>
        <p:nvSpPr>
          <p:cNvPr id="25" name="Shape 16"/>
          <p:cNvSpPr/>
          <p:nvPr/>
        </p:nvSpPr>
        <p:spPr>
          <a:xfrm>
            <a:off x="6400800" y="2560320"/>
            <a:ext cx="5440680" cy="1188720"/>
          </a:xfrm>
          <a:prstGeom prst="rect">
            <a:avLst/>
          </a:prstGeom>
          <a:solidFill>
            <a:srgbClr val="1A2744"/>
          </a:solidFill>
          <a:ln/>
          <a:effectLst>
            <a:outerShdw blurRad="76200" dist="25400" dir="8100000" algn="bl" rotWithShape="0">
              <a:srgbClr val="000000">
                <a:alpha val="20000"/>
              </a:srgbClr>
            </a:outerShdw>
          </a:effectLst>
        </p:spPr>
      </p:sp>
      <p:pic>
        <p:nvPicPr>
          <p:cNvPr id="26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2880360"/>
            <a:ext cx="502920" cy="502920"/>
          </a:xfrm>
          <a:prstGeom prst="rect">
            <a:avLst/>
          </a:prstGeom>
        </p:spPr>
      </p:pic>
      <p:sp>
        <p:nvSpPr>
          <p:cNvPr id="27" name="Text 17"/>
          <p:cNvSpPr/>
          <p:nvPr/>
        </p:nvSpPr>
        <p:spPr>
          <a:xfrm>
            <a:off x="7315200" y="2697480"/>
            <a:ext cx="4114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020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500+</a:t>
            </a:r>
            <a:endParaRPr lang="en-US" sz="2800" dirty="0"/>
          </a:p>
        </p:txBody>
      </p:sp>
      <p:sp>
        <p:nvSpPr>
          <p:cNvPr id="28" name="Text 18"/>
          <p:cNvSpPr/>
          <p:nvPr/>
        </p:nvSpPr>
        <p:spPr>
          <a:xfrm>
            <a:off x="7315200" y="3200400"/>
            <a:ext cx="4114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E8EE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Panels Delivered</a:t>
            </a:r>
            <a:endParaRPr lang="en-US" sz="1300" dirty="0"/>
          </a:p>
        </p:txBody>
      </p:sp>
      <p:sp>
        <p:nvSpPr>
          <p:cNvPr id="29" name="Shape 19"/>
          <p:cNvSpPr/>
          <p:nvPr/>
        </p:nvSpPr>
        <p:spPr>
          <a:xfrm>
            <a:off x="6400800" y="3886200"/>
            <a:ext cx="5440680" cy="1188720"/>
          </a:xfrm>
          <a:prstGeom prst="rect">
            <a:avLst/>
          </a:prstGeom>
          <a:solidFill>
            <a:srgbClr val="0A1628"/>
          </a:solidFill>
          <a:ln/>
          <a:effectLst>
            <a:outerShdw blurRad="76200" dist="25400" dir="8100000" algn="bl" rotWithShape="0">
              <a:srgbClr val="000000">
                <a:alpha val="20000"/>
              </a:srgbClr>
            </a:outerShdw>
          </a:effectLst>
        </p:spPr>
      </p:sp>
      <p:pic>
        <p:nvPicPr>
          <p:cNvPr id="30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4206240"/>
            <a:ext cx="502920" cy="502920"/>
          </a:xfrm>
          <a:prstGeom prst="rect">
            <a:avLst/>
          </a:prstGeom>
        </p:spPr>
      </p:pic>
      <p:sp>
        <p:nvSpPr>
          <p:cNvPr id="31" name="Text 20"/>
          <p:cNvSpPr/>
          <p:nvPr/>
        </p:nvSpPr>
        <p:spPr>
          <a:xfrm>
            <a:off x="7315200" y="4023360"/>
            <a:ext cx="4114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020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100%</a:t>
            </a:r>
            <a:endParaRPr lang="en-US" sz="2800" dirty="0"/>
          </a:p>
        </p:txBody>
      </p:sp>
      <p:sp>
        <p:nvSpPr>
          <p:cNvPr id="32" name="Text 21"/>
          <p:cNvSpPr/>
          <p:nvPr/>
        </p:nvSpPr>
        <p:spPr>
          <a:xfrm>
            <a:off x="7315200" y="4526280"/>
            <a:ext cx="4114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E8EE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 Tested</a:t>
            </a:r>
            <a:endParaRPr lang="en-US" sz="1300" dirty="0"/>
          </a:p>
        </p:txBody>
      </p:sp>
      <p:sp>
        <p:nvSpPr>
          <p:cNvPr id="33" name="Shape 22"/>
          <p:cNvSpPr/>
          <p:nvPr/>
        </p:nvSpPr>
        <p:spPr>
          <a:xfrm>
            <a:off x="6400800" y="5212080"/>
            <a:ext cx="5440680" cy="1188720"/>
          </a:xfrm>
          <a:prstGeom prst="rect">
            <a:avLst/>
          </a:prstGeom>
          <a:solidFill>
            <a:srgbClr val="1A2744"/>
          </a:solidFill>
          <a:ln/>
          <a:effectLst>
            <a:outerShdw blurRad="76200" dist="25400" dir="8100000" algn="bl" rotWithShape="0">
              <a:srgbClr val="000000">
                <a:alpha val="20000"/>
              </a:srgbClr>
            </a:outerShdw>
          </a:effectLst>
        </p:spPr>
      </p:sp>
      <p:pic>
        <p:nvPicPr>
          <p:cNvPr id="34" name="Image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400" y="5532120"/>
            <a:ext cx="502920" cy="502920"/>
          </a:xfrm>
          <a:prstGeom prst="rect">
            <a:avLst/>
          </a:prstGeom>
        </p:spPr>
      </p:pic>
      <p:sp>
        <p:nvSpPr>
          <p:cNvPr id="35" name="Text 23"/>
          <p:cNvSpPr/>
          <p:nvPr/>
        </p:nvSpPr>
        <p:spPr>
          <a:xfrm>
            <a:off x="7315200" y="5349240"/>
            <a:ext cx="4114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020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PAN India</a:t>
            </a:r>
            <a:endParaRPr lang="en-US" sz="2800" dirty="0"/>
          </a:p>
        </p:txBody>
      </p:sp>
      <p:sp>
        <p:nvSpPr>
          <p:cNvPr id="36" name="Text 24"/>
          <p:cNvSpPr/>
          <p:nvPr/>
        </p:nvSpPr>
        <p:spPr>
          <a:xfrm>
            <a:off x="7315200" y="5852160"/>
            <a:ext cx="4114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E8EE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Service Coverage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960120"/>
          </a:xfrm>
          <a:prstGeom prst="rect">
            <a:avLst/>
          </a:prstGeom>
          <a:solidFill>
            <a:srgbClr val="C41E3A"/>
          </a:solidFill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73152"/>
            <a:ext cx="1554480" cy="77724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11680" y="182880"/>
            <a:ext cx="86868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OUR ELECTRICAL PANEL PRODUCTS</a:t>
            </a:r>
            <a:endParaRPr lang="en-US" sz="2600" dirty="0"/>
          </a:p>
        </p:txBody>
      </p:sp>
      <p:sp>
        <p:nvSpPr>
          <p:cNvPr id="5" name="Shape 2"/>
          <p:cNvSpPr/>
          <p:nvPr/>
        </p:nvSpPr>
        <p:spPr>
          <a:xfrm>
            <a:off x="182880" y="1143000"/>
            <a:ext cx="2834640" cy="1600200"/>
          </a:xfrm>
          <a:prstGeom prst="rect">
            <a:avLst/>
          </a:prstGeom>
          <a:solidFill>
            <a:srgbClr val="1A2744"/>
          </a:solidFill>
          <a:ln/>
          <a:effectLst>
            <a:outerShdw blurRad="76200" dist="25400" dir="8100000" algn="bl" rotWithShape="0">
              <a:srgbClr val="000000">
                <a:alpha val="35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182880" y="1143000"/>
            <a:ext cx="2834640" cy="9144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7" name="Shape 4"/>
          <p:cNvSpPr/>
          <p:nvPr/>
        </p:nvSpPr>
        <p:spPr>
          <a:xfrm>
            <a:off x="292608" y="1307592"/>
            <a:ext cx="384048" cy="384048"/>
          </a:xfrm>
          <a:prstGeom prst="ellipse">
            <a:avLst/>
          </a:prstGeom>
          <a:solidFill>
            <a:srgbClr val="C41E3A"/>
          </a:solidFill>
          <a:ln/>
        </p:spPr>
      </p:sp>
      <p:sp>
        <p:nvSpPr>
          <p:cNvPr id="8" name="Text 5"/>
          <p:cNvSpPr/>
          <p:nvPr/>
        </p:nvSpPr>
        <p:spPr>
          <a:xfrm>
            <a:off x="292608" y="1307592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777240" y="1307592"/>
            <a:ext cx="2148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PCC Panel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292608" y="2377440"/>
            <a:ext cx="2651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E02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View Product →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3154680" y="1143000"/>
            <a:ext cx="2834640" cy="1600200"/>
          </a:xfrm>
          <a:prstGeom prst="rect">
            <a:avLst/>
          </a:prstGeom>
          <a:solidFill>
            <a:srgbClr val="1A2744"/>
          </a:solidFill>
          <a:ln/>
          <a:effectLst>
            <a:outerShdw blurRad="76200" dist="25400" dir="8100000" algn="bl" rotWithShape="0">
              <a:srgbClr val="000000">
                <a:alpha val="35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3154680" y="1143000"/>
            <a:ext cx="2834640" cy="9144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13" name="Shape 10"/>
          <p:cNvSpPr/>
          <p:nvPr/>
        </p:nvSpPr>
        <p:spPr>
          <a:xfrm>
            <a:off x="3264408" y="1307592"/>
            <a:ext cx="384048" cy="384048"/>
          </a:xfrm>
          <a:prstGeom prst="ellipse">
            <a:avLst/>
          </a:prstGeom>
          <a:solidFill>
            <a:srgbClr val="C41E3A"/>
          </a:solidFill>
          <a:ln/>
        </p:spPr>
      </p:sp>
      <p:sp>
        <p:nvSpPr>
          <p:cNvPr id="14" name="Text 11"/>
          <p:cNvSpPr/>
          <p:nvPr/>
        </p:nvSpPr>
        <p:spPr>
          <a:xfrm>
            <a:off x="3264408" y="1307592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000" dirty="0"/>
          </a:p>
        </p:txBody>
      </p:sp>
      <p:sp>
        <p:nvSpPr>
          <p:cNvPr id="15" name="Text 12"/>
          <p:cNvSpPr/>
          <p:nvPr/>
        </p:nvSpPr>
        <p:spPr>
          <a:xfrm>
            <a:off x="3749040" y="1307592"/>
            <a:ext cx="2148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MCC Panel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3264408" y="2377440"/>
            <a:ext cx="2651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E02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View Product →</a:t>
            </a:r>
            <a:endParaRPr lang="en-US" sz="900" dirty="0"/>
          </a:p>
        </p:txBody>
      </p:sp>
      <p:sp>
        <p:nvSpPr>
          <p:cNvPr id="17" name="Shape 14"/>
          <p:cNvSpPr/>
          <p:nvPr/>
        </p:nvSpPr>
        <p:spPr>
          <a:xfrm>
            <a:off x="6126480" y="1143000"/>
            <a:ext cx="2834640" cy="1600200"/>
          </a:xfrm>
          <a:prstGeom prst="rect">
            <a:avLst/>
          </a:prstGeom>
          <a:solidFill>
            <a:srgbClr val="1A2744"/>
          </a:solidFill>
          <a:ln/>
          <a:effectLst>
            <a:outerShdw blurRad="76200" dist="25400" dir="8100000" algn="bl" rotWithShape="0">
              <a:srgbClr val="000000">
                <a:alpha val="35000"/>
              </a:srgbClr>
            </a:outerShdw>
          </a:effectLst>
        </p:spPr>
      </p:sp>
      <p:sp>
        <p:nvSpPr>
          <p:cNvPr id="18" name="Shape 15"/>
          <p:cNvSpPr/>
          <p:nvPr/>
        </p:nvSpPr>
        <p:spPr>
          <a:xfrm>
            <a:off x="6126480" y="1143000"/>
            <a:ext cx="2834640" cy="9144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19" name="Shape 16"/>
          <p:cNvSpPr/>
          <p:nvPr/>
        </p:nvSpPr>
        <p:spPr>
          <a:xfrm>
            <a:off x="6236208" y="1307592"/>
            <a:ext cx="384048" cy="384048"/>
          </a:xfrm>
          <a:prstGeom prst="ellipse">
            <a:avLst/>
          </a:prstGeom>
          <a:solidFill>
            <a:srgbClr val="C41E3A"/>
          </a:solidFill>
          <a:ln/>
        </p:spPr>
      </p:sp>
      <p:sp>
        <p:nvSpPr>
          <p:cNvPr id="20" name="Text 17"/>
          <p:cNvSpPr/>
          <p:nvPr/>
        </p:nvSpPr>
        <p:spPr>
          <a:xfrm>
            <a:off x="6236208" y="1307592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6720840" y="1307592"/>
            <a:ext cx="2148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Power Distribution Panel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6236208" y="2377440"/>
            <a:ext cx="2651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E02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View Product →</a:t>
            </a:r>
            <a:endParaRPr lang="en-US" sz="900" dirty="0"/>
          </a:p>
        </p:txBody>
      </p:sp>
      <p:sp>
        <p:nvSpPr>
          <p:cNvPr id="23" name="Shape 20"/>
          <p:cNvSpPr/>
          <p:nvPr/>
        </p:nvSpPr>
        <p:spPr>
          <a:xfrm>
            <a:off x="9098280" y="1143000"/>
            <a:ext cx="2834640" cy="1600200"/>
          </a:xfrm>
          <a:prstGeom prst="rect">
            <a:avLst/>
          </a:prstGeom>
          <a:solidFill>
            <a:srgbClr val="1A2744"/>
          </a:solidFill>
          <a:ln/>
          <a:effectLst>
            <a:outerShdw blurRad="76200" dist="25400" dir="8100000" algn="bl" rotWithShape="0">
              <a:srgbClr val="000000">
                <a:alpha val="35000"/>
              </a:srgbClr>
            </a:outerShdw>
          </a:effectLst>
        </p:spPr>
      </p:sp>
      <p:sp>
        <p:nvSpPr>
          <p:cNvPr id="24" name="Shape 21"/>
          <p:cNvSpPr/>
          <p:nvPr/>
        </p:nvSpPr>
        <p:spPr>
          <a:xfrm>
            <a:off x="9098280" y="1143000"/>
            <a:ext cx="2834640" cy="9144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25" name="Shape 22"/>
          <p:cNvSpPr/>
          <p:nvPr/>
        </p:nvSpPr>
        <p:spPr>
          <a:xfrm>
            <a:off x="9208008" y="1307592"/>
            <a:ext cx="384048" cy="384048"/>
          </a:xfrm>
          <a:prstGeom prst="ellipse">
            <a:avLst/>
          </a:prstGeom>
          <a:solidFill>
            <a:srgbClr val="C41E3A"/>
          </a:solidFill>
          <a:ln/>
        </p:spPr>
      </p:sp>
      <p:sp>
        <p:nvSpPr>
          <p:cNvPr id="26" name="Text 23"/>
          <p:cNvSpPr/>
          <p:nvPr/>
        </p:nvSpPr>
        <p:spPr>
          <a:xfrm>
            <a:off x="9208008" y="1307592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000" dirty="0"/>
          </a:p>
        </p:txBody>
      </p:sp>
      <p:sp>
        <p:nvSpPr>
          <p:cNvPr id="27" name="Text 24"/>
          <p:cNvSpPr/>
          <p:nvPr/>
        </p:nvSpPr>
        <p:spPr>
          <a:xfrm>
            <a:off x="9692640" y="1307592"/>
            <a:ext cx="2148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HVAC Electrical Panel</a:t>
            </a:r>
            <a:endParaRPr lang="en-US" sz="1100" dirty="0"/>
          </a:p>
        </p:txBody>
      </p:sp>
      <p:sp>
        <p:nvSpPr>
          <p:cNvPr id="28" name="Text 25"/>
          <p:cNvSpPr/>
          <p:nvPr/>
        </p:nvSpPr>
        <p:spPr>
          <a:xfrm>
            <a:off x="9208008" y="2377440"/>
            <a:ext cx="2651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E02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View Product →</a:t>
            </a:r>
            <a:endParaRPr lang="en-US" sz="900" dirty="0"/>
          </a:p>
        </p:txBody>
      </p:sp>
      <p:sp>
        <p:nvSpPr>
          <p:cNvPr id="29" name="Shape 26"/>
          <p:cNvSpPr/>
          <p:nvPr/>
        </p:nvSpPr>
        <p:spPr>
          <a:xfrm>
            <a:off x="182880" y="2907792"/>
            <a:ext cx="2834640" cy="1600200"/>
          </a:xfrm>
          <a:prstGeom prst="rect">
            <a:avLst/>
          </a:prstGeom>
          <a:solidFill>
            <a:srgbClr val="1A2744"/>
          </a:solidFill>
          <a:ln/>
          <a:effectLst>
            <a:outerShdw blurRad="76200" dist="25400" dir="8100000" algn="bl" rotWithShape="0">
              <a:srgbClr val="000000">
                <a:alpha val="35000"/>
              </a:srgbClr>
            </a:outerShdw>
          </a:effectLst>
        </p:spPr>
      </p:sp>
      <p:sp>
        <p:nvSpPr>
          <p:cNvPr id="30" name="Shape 27"/>
          <p:cNvSpPr/>
          <p:nvPr/>
        </p:nvSpPr>
        <p:spPr>
          <a:xfrm>
            <a:off x="182880" y="2907792"/>
            <a:ext cx="2834640" cy="9144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31" name="Shape 28"/>
          <p:cNvSpPr/>
          <p:nvPr/>
        </p:nvSpPr>
        <p:spPr>
          <a:xfrm>
            <a:off x="292608" y="3072384"/>
            <a:ext cx="384048" cy="384048"/>
          </a:xfrm>
          <a:prstGeom prst="ellipse">
            <a:avLst/>
          </a:prstGeom>
          <a:solidFill>
            <a:srgbClr val="C41E3A"/>
          </a:solidFill>
          <a:ln/>
        </p:spPr>
      </p:sp>
      <p:sp>
        <p:nvSpPr>
          <p:cNvPr id="32" name="Text 29"/>
          <p:cNvSpPr/>
          <p:nvPr/>
        </p:nvSpPr>
        <p:spPr>
          <a:xfrm>
            <a:off x="292608" y="3072384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000" dirty="0"/>
          </a:p>
        </p:txBody>
      </p:sp>
      <p:sp>
        <p:nvSpPr>
          <p:cNvPr id="33" name="Text 30"/>
          <p:cNvSpPr/>
          <p:nvPr/>
        </p:nvSpPr>
        <p:spPr>
          <a:xfrm>
            <a:off x="777240" y="3072384"/>
            <a:ext cx="2148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Main LT Panels</a:t>
            </a:r>
            <a:endParaRPr lang="en-US" sz="1100" dirty="0"/>
          </a:p>
        </p:txBody>
      </p:sp>
      <p:sp>
        <p:nvSpPr>
          <p:cNvPr id="34" name="Text 31"/>
          <p:cNvSpPr/>
          <p:nvPr/>
        </p:nvSpPr>
        <p:spPr>
          <a:xfrm>
            <a:off x="292608" y="4142232"/>
            <a:ext cx="2651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E02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View Product →</a:t>
            </a:r>
            <a:endParaRPr lang="en-US" sz="900" dirty="0"/>
          </a:p>
        </p:txBody>
      </p:sp>
      <p:sp>
        <p:nvSpPr>
          <p:cNvPr id="35" name="Shape 32"/>
          <p:cNvSpPr/>
          <p:nvPr/>
        </p:nvSpPr>
        <p:spPr>
          <a:xfrm>
            <a:off x="3154680" y="2907792"/>
            <a:ext cx="2834640" cy="1600200"/>
          </a:xfrm>
          <a:prstGeom prst="rect">
            <a:avLst/>
          </a:prstGeom>
          <a:solidFill>
            <a:srgbClr val="1A2744"/>
          </a:solidFill>
          <a:ln/>
          <a:effectLst>
            <a:outerShdw blurRad="76200" dist="25400" dir="8100000" algn="bl" rotWithShape="0">
              <a:srgbClr val="000000">
                <a:alpha val="35000"/>
              </a:srgbClr>
            </a:outerShdw>
          </a:effectLst>
        </p:spPr>
      </p:sp>
      <p:sp>
        <p:nvSpPr>
          <p:cNvPr id="36" name="Shape 33"/>
          <p:cNvSpPr/>
          <p:nvPr/>
        </p:nvSpPr>
        <p:spPr>
          <a:xfrm>
            <a:off x="3154680" y="2907792"/>
            <a:ext cx="2834640" cy="9144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37" name="Shape 34"/>
          <p:cNvSpPr/>
          <p:nvPr/>
        </p:nvSpPr>
        <p:spPr>
          <a:xfrm>
            <a:off x="3264408" y="3072384"/>
            <a:ext cx="384048" cy="384048"/>
          </a:xfrm>
          <a:prstGeom prst="ellipse">
            <a:avLst/>
          </a:prstGeom>
          <a:solidFill>
            <a:srgbClr val="C41E3A"/>
          </a:solidFill>
          <a:ln/>
        </p:spPr>
      </p:sp>
      <p:sp>
        <p:nvSpPr>
          <p:cNvPr id="38" name="Text 35"/>
          <p:cNvSpPr/>
          <p:nvPr/>
        </p:nvSpPr>
        <p:spPr>
          <a:xfrm>
            <a:off x="3264408" y="3072384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1000" dirty="0"/>
          </a:p>
        </p:txBody>
      </p:sp>
      <p:sp>
        <p:nvSpPr>
          <p:cNvPr id="39" name="Text 36"/>
          <p:cNvSpPr/>
          <p:nvPr/>
        </p:nvSpPr>
        <p:spPr>
          <a:xfrm>
            <a:off x="3749040" y="3072384"/>
            <a:ext cx="2148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Load Management &amp; Sync Panels</a:t>
            </a:r>
            <a:endParaRPr lang="en-US" sz="1100" dirty="0"/>
          </a:p>
        </p:txBody>
      </p:sp>
      <p:sp>
        <p:nvSpPr>
          <p:cNvPr id="40" name="Text 37"/>
          <p:cNvSpPr/>
          <p:nvPr/>
        </p:nvSpPr>
        <p:spPr>
          <a:xfrm>
            <a:off x="3264408" y="4142232"/>
            <a:ext cx="2651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E02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View Product →</a:t>
            </a:r>
            <a:endParaRPr lang="en-US" sz="900" dirty="0"/>
          </a:p>
        </p:txBody>
      </p:sp>
      <p:sp>
        <p:nvSpPr>
          <p:cNvPr id="41" name="Shape 38"/>
          <p:cNvSpPr/>
          <p:nvPr/>
        </p:nvSpPr>
        <p:spPr>
          <a:xfrm>
            <a:off x="6126480" y="2907792"/>
            <a:ext cx="2834640" cy="1600200"/>
          </a:xfrm>
          <a:prstGeom prst="rect">
            <a:avLst/>
          </a:prstGeom>
          <a:solidFill>
            <a:srgbClr val="1A2744"/>
          </a:solidFill>
          <a:ln/>
          <a:effectLst>
            <a:outerShdw blurRad="76200" dist="25400" dir="8100000" algn="bl" rotWithShape="0">
              <a:srgbClr val="000000">
                <a:alpha val="35000"/>
              </a:srgbClr>
            </a:outerShdw>
          </a:effectLst>
        </p:spPr>
      </p:sp>
      <p:sp>
        <p:nvSpPr>
          <p:cNvPr id="42" name="Shape 39"/>
          <p:cNvSpPr/>
          <p:nvPr/>
        </p:nvSpPr>
        <p:spPr>
          <a:xfrm>
            <a:off x="6126480" y="2907792"/>
            <a:ext cx="2834640" cy="9144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43" name="Shape 40"/>
          <p:cNvSpPr/>
          <p:nvPr/>
        </p:nvSpPr>
        <p:spPr>
          <a:xfrm>
            <a:off x="6236208" y="3072384"/>
            <a:ext cx="384048" cy="384048"/>
          </a:xfrm>
          <a:prstGeom prst="ellipse">
            <a:avLst/>
          </a:prstGeom>
          <a:solidFill>
            <a:srgbClr val="C41E3A"/>
          </a:solidFill>
          <a:ln/>
        </p:spPr>
      </p:sp>
      <p:sp>
        <p:nvSpPr>
          <p:cNvPr id="44" name="Text 41"/>
          <p:cNvSpPr/>
          <p:nvPr/>
        </p:nvSpPr>
        <p:spPr>
          <a:xfrm>
            <a:off x="6236208" y="3072384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</a:t>
            </a:r>
            <a:endParaRPr lang="en-US" sz="1000" dirty="0"/>
          </a:p>
        </p:txBody>
      </p:sp>
      <p:sp>
        <p:nvSpPr>
          <p:cNvPr id="45" name="Text 42"/>
          <p:cNvSpPr/>
          <p:nvPr/>
        </p:nvSpPr>
        <p:spPr>
          <a:xfrm>
            <a:off x="6720840" y="3072384"/>
            <a:ext cx="2148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APFC Panels</a:t>
            </a:r>
            <a:endParaRPr lang="en-US" sz="1100" dirty="0"/>
          </a:p>
        </p:txBody>
      </p:sp>
      <p:sp>
        <p:nvSpPr>
          <p:cNvPr id="46" name="Text 43"/>
          <p:cNvSpPr/>
          <p:nvPr/>
        </p:nvSpPr>
        <p:spPr>
          <a:xfrm>
            <a:off x="6236208" y="4142232"/>
            <a:ext cx="2651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E02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View Product →</a:t>
            </a:r>
            <a:endParaRPr lang="en-US" sz="900" dirty="0"/>
          </a:p>
        </p:txBody>
      </p:sp>
      <p:sp>
        <p:nvSpPr>
          <p:cNvPr id="47" name="Shape 44"/>
          <p:cNvSpPr/>
          <p:nvPr/>
        </p:nvSpPr>
        <p:spPr>
          <a:xfrm>
            <a:off x="9098280" y="2907792"/>
            <a:ext cx="2834640" cy="1600200"/>
          </a:xfrm>
          <a:prstGeom prst="rect">
            <a:avLst/>
          </a:prstGeom>
          <a:solidFill>
            <a:srgbClr val="1A2744"/>
          </a:solidFill>
          <a:ln/>
          <a:effectLst>
            <a:outerShdw blurRad="76200" dist="25400" dir="8100000" algn="bl" rotWithShape="0">
              <a:srgbClr val="000000">
                <a:alpha val="35000"/>
              </a:srgbClr>
            </a:outerShdw>
          </a:effectLst>
        </p:spPr>
      </p:sp>
      <p:sp>
        <p:nvSpPr>
          <p:cNvPr id="48" name="Shape 45"/>
          <p:cNvSpPr/>
          <p:nvPr/>
        </p:nvSpPr>
        <p:spPr>
          <a:xfrm>
            <a:off x="9098280" y="2907792"/>
            <a:ext cx="2834640" cy="9144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49" name="Shape 46"/>
          <p:cNvSpPr/>
          <p:nvPr/>
        </p:nvSpPr>
        <p:spPr>
          <a:xfrm>
            <a:off x="9208008" y="3072384"/>
            <a:ext cx="384048" cy="384048"/>
          </a:xfrm>
          <a:prstGeom prst="ellipse">
            <a:avLst/>
          </a:prstGeom>
          <a:solidFill>
            <a:srgbClr val="C41E3A"/>
          </a:solidFill>
          <a:ln/>
        </p:spPr>
      </p:sp>
      <p:sp>
        <p:nvSpPr>
          <p:cNvPr id="50" name="Text 47"/>
          <p:cNvSpPr/>
          <p:nvPr/>
        </p:nvSpPr>
        <p:spPr>
          <a:xfrm>
            <a:off x="9208008" y="3072384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</a:t>
            </a:r>
            <a:endParaRPr lang="en-US" sz="1000" dirty="0"/>
          </a:p>
        </p:txBody>
      </p:sp>
      <p:sp>
        <p:nvSpPr>
          <p:cNvPr id="51" name="Text 48"/>
          <p:cNvSpPr/>
          <p:nvPr/>
        </p:nvSpPr>
        <p:spPr>
          <a:xfrm>
            <a:off x="9692640" y="3072384"/>
            <a:ext cx="2148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AMF Panels</a:t>
            </a:r>
            <a:endParaRPr lang="en-US" sz="1100" dirty="0"/>
          </a:p>
        </p:txBody>
      </p:sp>
      <p:sp>
        <p:nvSpPr>
          <p:cNvPr id="52" name="Text 49"/>
          <p:cNvSpPr/>
          <p:nvPr/>
        </p:nvSpPr>
        <p:spPr>
          <a:xfrm>
            <a:off x="9208008" y="4142232"/>
            <a:ext cx="2651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E02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View Product →</a:t>
            </a:r>
            <a:endParaRPr lang="en-US" sz="900" dirty="0"/>
          </a:p>
        </p:txBody>
      </p:sp>
      <p:sp>
        <p:nvSpPr>
          <p:cNvPr id="53" name="Shape 50"/>
          <p:cNvSpPr/>
          <p:nvPr/>
        </p:nvSpPr>
        <p:spPr>
          <a:xfrm>
            <a:off x="182880" y="4672584"/>
            <a:ext cx="2834640" cy="1600200"/>
          </a:xfrm>
          <a:prstGeom prst="rect">
            <a:avLst/>
          </a:prstGeom>
          <a:solidFill>
            <a:srgbClr val="1A2744"/>
          </a:solidFill>
          <a:ln/>
          <a:effectLst>
            <a:outerShdw blurRad="76200" dist="25400" dir="8100000" algn="bl" rotWithShape="0">
              <a:srgbClr val="000000">
                <a:alpha val="35000"/>
              </a:srgbClr>
            </a:outerShdw>
          </a:effectLst>
        </p:spPr>
      </p:sp>
      <p:sp>
        <p:nvSpPr>
          <p:cNvPr id="54" name="Shape 51"/>
          <p:cNvSpPr/>
          <p:nvPr/>
        </p:nvSpPr>
        <p:spPr>
          <a:xfrm>
            <a:off x="182880" y="4672584"/>
            <a:ext cx="2834640" cy="9144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55" name="Shape 52"/>
          <p:cNvSpPr/>
          <p:nvPr/>
        </p:nvSpPr>
        <p:spPr>
          <a:xfrm>
            <a:off x="292608" y="4837176"/>
            <a:ext cx="384048" cy="384048"/>
          </a:xfrm>
          <a:prstGeom prst="ellipse">
            <a:avLst/>
          </a:prstGeom>
          <a:solidFill>
            <a:srgbClr val="C41E3A"/>
          </a:solidFill>
          <a:ln/>
        </p:spPr>
      </p:sp>
      <p:sp>
        <p:nvSpPr>
          <p:cNvPr id="56" name="Text 53"/>
          <p:cNvSpPr/>
          <p:nvPr/>
        </p:nvSpPr>
        <p:spPr>
          <a:xfrm>
            <a:off x="292608" y="4837176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09</a:t>
            </a:r>
            <a:endParaRPr lang="en-US" sz="1000" dirty="0"/>
          </a:p>
        </p:txBody>
      </p:sp>
      <p:sp>
        <p:nvSpPr>
          <p:cNvPr id="57" name="Text 54"/>
          <p:cNvSpPr/>
          <p:nvPr/>
        </p:nvSpPr>
        <p:spPr>
          <a:xfrm>
            <a:off x="777240" y="4837176"/>
            <a:ext cx="2148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Relay &amp; Generator Control Panel</a:t>
            </a:r>
            <a:endParaRPr lang="en-US" sz="1100" dirty="0"/>
          </a:p>
        </p:txBody>
      </p:sp>
      <p:sp>
        <p:nvSpPr>
          <p:cNvPr id="58" name="Text 55"/>
          <p:cNvSpPr/>
          <p:nvPr/>
        </p:nvSpPr>
        <p:spPr>
          <a:xfrm>
            <a:off x="292608" y="5907024"/>
            <a:ext cx="2651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E02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View Product →</a:t>
            </a:r>
            <a:endParaRPr lang="en-US" sz="900" dirty="0"/>
          </a:p>
        </p:txBody>
      </p:sp>
      <p:sp>
        <p:nvSpPr>
          <p:cNvPr id="59" name="Shape 56"/>
          <p:cNvSpPr/>
          <p:nvPr/>
        </p:nvSpPr>
        <p:spPr>
          <a:xfrm>
            <a:off x="3154680" y="4672584"/>
            <a:ext cx="2834640" cy="1600200"/>
          </a:xfrm>
          <a:prstGeom prst="rect">
            <a:avLst/>
          </a:prstGeom>
          <a:solidFill>
            <a:srgbClr val="1A2744"/>
          </a:solidFill>
          <a:ln/>
          <a:effectLst>
            <a:outerShdw blurRad="76200" dist="25400" dir="8100000" algn="bl" rotWithShape="0">
              <a:srgbClr val="000000">
                <a:alpha val="35000"/>
              </a:srgbClr>
            </a:outerShdw>
          </a:effectLst>
        </p:spPr>
      </p:sp>
      <p:sp>
        <p:nvSpPr>
          <p:cNvPr id="60" name="Shape 57"/>
          <p:cNvSpPr/>
          <p:nvPr/>
        </p:nvSpPr>
        <p:spPr>
          <a:xfrm>
            <a:off x="3154680" y="4672584"/>
            <a:ext cx="2834640" cy="9144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61" name="Shape 58"/>
          <p:cNvSpPr/>
          <p:nvPr/>
        </p:nvSpPr>
        <p:spPr>
          <a:xfrm>
            <a:off x="3264408" y="4837176"/>
            <a:ext cx="384048" cy="384048"/>
          </a:xfrm>
          <a:prstGeom prst="ellipse">
            <a:avLst/>
          </a:prstGeom>
          <a:solidFill>
            <a:srgbClr val="C41E3A"/>
          </a:solidFill>
          <a:ln/>
        </p:spPr>
      </p:sp>
      <p:sp>
        <p:nvSpPr>
          <p:cNvPr id="62" name="Text 59"/>
          <p:cNvSpPr/>
          <p:nvPr/>
        </p:nvSpPr>
        <p:spPr>
          <a:xfrm>
            <a:off x="3264408" y="4837176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1000" dirty="0"/>
          </a:p>
        </p:txBody>
      </p:sp>
      <p:sp>
        <p:nvSpPr>
          <p:cNvPr id="63" name="Text 60"/>
          <p:cNvSpPr/>
          <p:nvPr/>
        </p:nvSpPr>
        <p:spPr>
          <a:xfrm>
            <a:off x="3749040" y="4837176"/>
            <a:ext cx="2148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UPS</a:t>
            </a:r>
            <a:endParaRPr lang="en-US" sz="1100" dirty="0"/>
          </a:p>
        </p:txBody>
      </p:sp>
      <p:sp>
        <p:nvSpPr>
          <p:cNvPr id="64" name="Text 61"/>
          <p:cNvSpPr/>
          <p:nvPr/>
        </p:nvSpPr>
        <p:spPr>
          <a:xfrm>
            <a:off x="3264408" y="5907024"/>
            <a:ext cx="2651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E02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View Product →</a:t>
            </a:r>
            <a:endParaRPr lang="en-US" sz="900" dirty="0"/>
          </a:p>
        </p:txBody>
      </p:sp>
      <p:sp>
        <p:nvSpPr>
          <p:cNvPr id="65" name="Shape 62"/>
          <p:cNvSpPr/>
          <p:nvPr/>
        </p:nvSpPr>
        <p:spPr>
          <a:xfrm>
            <a:off x="6126480" y="4672584"/>
            <a:ext cx="2834640" cy="1600200"/>
          </a:xfrm>
          <a:prstGeom prst="rect">
            <a:avLst/>
          </a:prstGeom>
          <a:solidFill>
            <a:srgbClr val="1A2744"/>
          </a:solidFill>
          <a:ln/>
          <a:effectLst>
            <a:outerShdw blurRad="76200" dist="25400" dir="8100000" algn="bl" rotWithShape="0">
              <a:srgbClr val="000000">
                <a:alpha val="35000"/>
              </a:srgbClr>
            </a:outerShdw>
          </a:effectLst>
        </p:spPr>
      </p:sp>
      <p:sp>
        <p:nvSpPr>
          <p:cNvPr id="66" name="Shape 63"/>
          <p:cNvSpPr/>
          <p:nvPr/>
        </p:nvSpPr>
        <p:spPr>
          <a:xfrm>
            <a:off x="6126480" y="4672584"/>
            <a:ext cx="2834640" cy="9144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67" name="Shape 64"/>
          <p:cNvSpPr/>
          <p:nvPr/>
        </p:nvSpPr>
        <p:spPr>
          <a:xfrm>
            <a:off x="6236208" y="4837176"/>
            <a:ext cx="384048" cy="384048"/>
          </a:xfrm>
          <a:prstGeom prst="ellipse">
            <a:avLst/>
          </a:prstGeom>
          <a:solidFill>
            <a:srgbClr val="C41E3A"/>
          </a:solidFill>
          <a:ln/>
        </p:spPr>
      </p:sp>
      <p:sp>
        <p:nvSpPr>
          <p:cNvPr id="68" name="Text 65"/>
          <p:cNvSpPr/>
          <p:nvPr/>
        </p:nvSpPr>
        <p:spPr>
          <a:xfrm>
            <a:off x="6236208" y="4837176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1000" dirty="0"/>
          </a:p>
        </p:txBody>
      </p:sp>
      <p:sp>
        <p:nvSpPr>
          <p:cNvPr id="69" name="Text 66"/>
          <p:cNvSpPr/>
          <p:nvPr/>
        </p:nvSpPr>
        <p:spPr>
          <a:xfrm>
            <a:off x="6720840" y="4837176"/>
            <a:ext cx="2148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Fire Fighting Panels</a:t>
            </a:r>
            <a:endParaRPr lang="en-US" sz="1100" dirty="0"/>
          </a:p>
        </p:txBody>
      </p:sp>
      <p:sp>
        <p:nvSpPr>
          <p:cNvPr id="70" name="Text 67"/>
          <p:cNvSpPr/>
          <p:nvPr/>
        </p:nvSpPr>
        <p:spPr>
          <a:xfrm>
            <a:off x="6236208" y="5907024"/>
            <a:ext cx="2651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E02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View Product →</a:t>
            </a:r>
            <a:endParaRPr lang="en-US" sz="900" dirty="0"/>
          </a:p>
        </p:txBody>
      </p:sp>
      <p:sp>
        <p:nvSpPr>
          <p:cNvPr id="71" name="Shape 68"/>
          <p:cNvSpPr/>
          <p:nvPr/>
        </p:nvSpPr>
        <p:spPr>
          <a:xfrm>
            <a:off x="9098280" y="4672584"/>
            <a:ext cx="2834640" cy="1600200"/>
          </a:xfrm>
          <a:prstGeom prst="rect">
            <a:avLst/>
          </a:prstGeom>
          <a:solidFill>
            <a:srgbClr val="1A2744"/>
          </a:solidFill>
          <a:ln/>
          <a:effectLst>
            <a:outerShdw blurRad="76200" dist="25400" dir="8100000" algn="bl" rotWithShape="0">
              <a:srgbClr val="000000">
                <a:alpha val="35000"/>
              </a:srgbClr>
            </a:outerShdw>
          </a:effectLst>
        </p:spPr>
      </p:sp>
      <p:sp>
        <p:nvSpPr>
          <p:cNvPr id="72" name="Shape 69"/>
          <p:cNvSpPr/>
          <p:nvPr/>
        </p:nvSpPr>
        <p:spPr>
          <a:xfrm>
            <a:off x="9098280" y="4672584"/>
            <a:ext cx="2834640" cy="9144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73" name="Shape 70"/>
          <p:cNvSpPr/>
          <p:nvPr/>
        </p:nvSpPr>
        <p:spPr>
          <a:xfrm>
            <a:off x="9208008" y="4837176"/>
            <a:ext cx="384048" cy="384048"/>
          </a:xfrm>
          <a:prstGeom prst="ellipse">
            <a:avLst/>
          </a:prstGeom>
          <a:solidFill>
            <a:srgbClr val="C41E3A"/>
          </a:solidFill>
          <a:ln/>
        </p:spPr>
      </p:sp>
      <p:sp>
        <p:nvSpPr>
          <p:cNvPr id="74" name="Text 71"/>
          <p:cNvSpPr/>
          <p:nvPr/>
        </p:nvSpPr>
        <p:spPr>
          <a:xfrm>
            <a:off x="9208008" y="4837176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1000" dirty="0"/>
          </a:p>
        </p:txBody>
      </p:sp>
      <p:sp>
        <p:nvSpPr>
          <p:cNvPr id="75" name="Text 72"/>
          <p:cNvSpPr/>
          <p:nvPr/>
        </p:nvSpPr>
        <p:spPr>
          <a:xfrm>
            <a:off x="9692640" y="4837176"/>
            <a:ext cx="2148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Ventilation Control System</a:t>
            </a:r>
            <a:endParaRPr lang="en-US" sz="1100" dirty="0"/>
          </a:p>
        </p:txBody>
      </p:sp>
      <p:sp>
        <p:nvSpPr>
          <p:cNvPr id="76" name="Text 73"/>
          <p:cNvSpPr/>
          <p:nvPr/>
        </p:nvSpPr>
        <p:spPr>
          <a:xfrm>
            <a:off x="9208008" y="5907024"/>
            <a:ext cx="2651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E02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View Product →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960120"/>
          </a:xfrm>
          <a:prstGeom prst="rect">
            <a:avLst/>
          </a:prstGeom>
          <a:solidFill>
            <a:srgbClr val="0A1628"/>
          </a:solidFill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73152"/>
            <a:ext cx="1554480" cy="77724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11680" y="182880"/>
            <a:ext cx="86868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FEATURED PRODUCTS</a:t>
            </a:r>
            <a:endParaRPr lang="en-US" sz="2600" dirty="0"/>
          </a:p>
        </p:txBody>
      </p:sp>
      <p:sp>
        <p:nvSpPr>
          <p:cNvPr id="5" name="Shape 2"/>
          <p:cNvSpPr/>
          <p:nvPr/>
        </p:nvSpPr>
        <p:spPr>
          <a:xfrm>
            <a:off x="11704320" y="0"/>
            <a:ext cx="457200" cy="96012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6" name="Shape 3"/>
          <p:cNvSpPr/>
          <p:nvPr/>
        </p:nvSpPr>
        <p:spPr>
          <a:xfrm>
            <a:off x="274320" y="1097280"/>
            <a:ext cx="3749040" cy="53949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274320" y="4023360"/>
            <a:ext cx="3749040" cy="594360"/>
          </a:xfrm>
          <a:prstGeom prst="rect">
            <a:avLst/>
          </a:prstGeom>
          <a:solidFill>
            <a:srgbClr val="0A1628"/>
          </a:solidFill>
          <a:ln/>
        </p:spPr>
      </p:sp>
      <p:sp>
        <p:nvSpPr>
          <p:cNvPr id="9" name="Text 5"/>
          <p:cNvSpPr/>
          <p:nvPr/>
        </p:nvSpPr>
        <p:spPr>
          <a:xfrm>
            <a:off x="365760" y="4023360"/>
            <a:ext cx="35661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PCC Panel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384048" y="4754880"/>
            <a:ext cx="352044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Power Control Center – main power distribution hub for industrial plants</a:t>
            </a:r>
            <a:endParaRPr lang="en-US" sz="1100" dirty="0"/>
          </a:p>
        </p:txBody>
      </p:sp>
      <p:sp>
        <p:nvSpPr>
          <p:cNvPr id="11" name="Shape 7"/>
          <p:cNvSpPr/>
          <p:nvPr/>
        </p:nvSpPr>
        <p:spPr>
          <a:xfrm>
            <a:off x="4251960" y="1097280"/>
            <a:ext cx="3749040" cy="53949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3" name="Shape 8"/>
          <p:cNvSpPr/>
          <p:nvPr/>
        </p:nvSpPr>
        <p:spPr>
          <a:xfrm>
            <a:off x="4251960" y="4023360"/>
            <a:ext cx="3749040" cy="594360"/>
          </a:xfrm>
          <a:prstGeom prst="rect">
            <a:avLst/>
          </a:prstGeom>
          <a:solidFill>
            <a:srgbClr val="0A1628"/>
          </a:solidFill>
          <a:ln/>
        </p:spPr>
      </p:sp>
      <p:sp>
        <p:nvSpPr>
          <p:cNvPr id="14" name="Text 9"/>
          <p:cNvSpPr/>
          <p:nvPr/>
        </p:nvSpPr>
        <p:spPr>
          <a:xfrm>
            <a:off x="4343400" y="4023360"/>
            <a:ext cx="35661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MCC Panel</a:t>
            </a:r>
            <a:endParaRPr lang="en-US" sz="1600" dirty="0"/>
          </a:p>
        </p:txBody>
      </p:sp>
      <p:sp>
        <p:nvSpPr>
          <p:cNvPr id="15" name="Text 10"/>
          <p:cNvSpPr/>
          <p:nvPr/>
        </p:nvSpPr>
        <p:spPr>
          <a:xfrm>
            <a:off x="4361688" y="4754880"/>
            <a:ext cx="352044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Motor Control Center – controls &amp; protects electric motors in industrial setups</a:t>
            </a:r>
            <a:endParaRPr lang="en-US" sz="1100" dirty="0"/>
          </a:p>
        </p:txBody>
      </p:sp>
      <p:sp>
        <p:nvSpPr>
          <p:cNvPr id="16" name="Shape 11"/>
          <p:cNvSpPr/>
          <p:nvPr/>
        </p:nvSpPr>
        <p:spPr>
          <a:xfrm>
            <a:off x="8229600" y="1097280"/>
            <a:ext cx="3749040" cy="53949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8" name="Shape 12"/>
          <p:cNvSpPr/>
          <p:nvPr/>
        </p:nvSpPr>
        <p:spPr>
          <a:xfrm>
            <a:off x="8229600" y="4023360"/>
            <a:ext cx="3749040" cy="594360"/>
          </a:xfrm>
          <a:prstGeom prst="rect">
            <a:avLst/>
          </a:prstGeom>
          <a:solidFill>
            <a:srgbClr val="0A1628"/>
          </a:solidFill>
          <a:ln/>
        </p:spPr>
      </p:sp>
      <p:sp>
        <p:nvSpPr>
          <p:cNvPr id="19" name="Text 13"/>
          <p:cNvSpPr/>
          <p:nvPr/>
        </p:nvSpPr>
        <p:spPr>
          <a:xfrm>
            <a:off x="8321040" y="4023360"/>
            <a:ext cx="35661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Georgia" pitchFamily="34" charset="0"/>
              </a:rPr>
              <a:t>PDP – Power Distribution Panel</a:t>
            </a:r>
            <a:endParaRPr lang="en-US" sz="1600" dirty="0"/>
          </a:p>
        </p:txBody>
      </p:sp>
      <p:sp>
        <p:nvSpPr>
          <p:cNvPr id="20" name="Text 14"/>
          <p:cNvSpPr/>
          <p:nvPr/>
        </p:nvSpPr>
        <p:spPr>
          <a:xfrm>
            <a:off x="8339328" y="4754880"/>
            <a:ext cx="352044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100" dirty="0"/>
              <a:t>Efficiently distributes electrical power across industrial and commercial systems.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115727"/>
            <a:ext cx="3749040" cy="29076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60" y="1097280"/>
            <a:ext cx="3749040" cy="2926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1086974"/>
            <a:ext cx="3749040" cy="29363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960120"/>
          </a:xfrm>
          <a:prstGeom prst="rect">
            <a:avLst/>
          </a:prstGeom>
          <a:solidFill>
            <a:srgbClr val="0A1628"/>
          </a:solidFill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73152"/>
            <a:ext cx="1554480" cy="77724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11680" y="182880"/>
            <a:ext cx="86868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FEATURED PRODUCTS</a:t>
            </a:r>
            <a:endParaRPr lang="en-US" sz="2600" dirty="0"/>
          </a:p>
        </p:txBody>
      </p:sp>
      <p:sp>
        <p:nvSpPr>
          <p:cNvPr id="5" name="Shape 2"/>
          <p:cNvSpPr/>
          <p:nvPr/>
        </p:nvSpPr>
        <p:spPr>
          <a:xfrm>
            <a:off x="11704320" y="0"/>
            <a:ext cx="457200" cy="96012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6" name="Shape 3"/>
          <p:cNvSpPr/>
          <p:nvPr/>
        </p:nvSpPr>
        <p:spPr>
          <a:xfrm>
            <a:off x="274320" y="1097280"/>
            <a:ext cx="3749040" cy="53949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274320" y="4023360"/>
            <a:ext cx="3749040" cy="594360"/>
          </a:xfrm>
          <a:prstGeom prst="rect">
            <a:avLst/>
          </a:prstGeom>
          <a:solidFill>
            <a:srgbClr val="0A1628"/>
          </a:solidFill>
          <a:ln/>
        </p:spPr>
      </p:sp>
      <p:sp>
        <p:nvSpPr>
          <p:cNvPr id="9" name="Text 5"/>
          <p:cNvSpPr/>
          <p:nvPr/>
        </p:nvSpPr>
        <p:spPr>
          <a:xfrm>
            <a:off x="365760" y="4023360"/>
            <a:ext cx="35661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HVAC Electrical Panel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384048" y="4754880"/>
            <a:ext cx="352044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100" dirty="0"/>
              <a:t>Controls and manages HVAC system power and operations efficiently.</a:t>
            </a:r>
          </a:p>
        </p:txBody>
      </p:sp>
      <p:sp>
        <p:nvSpPr>
          <p:cNvPr id="11" name="Shape 7"/>
          <p:cNvSpPr/>
          <p:nvPr/>
        </p:nvSpPr>
        <p:spPr>
          <a:xfrm>
            <a:off x="4251960" y="1097280"/>
            <a:ext cx="3749040" cy="53949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3" name="Shape 8"/>
          <p:cNvSpPr/>
          <p:nvPr/>
        </p:nvSpPr>
        <p:spPr>
          <a:xfrm>
            <a:off x="4251960" y="4023360"/>
            <a:ext cx="3749040" cy="594360"/>
          </a:xfrm>
          <a:prstGeom prst="rect">
            <a:avLst/>
          </a:prstGeom>
          <a:solidFill>
            <a:srgbClr val="0A1628"/>
          </a:solidFill>
          <a:ln/>
        </p:spPr>
      </p:sp>
      <p:sp>
        <p:nvSpPr>
          <p:cNvPr id="14" name="Text 9"/>
          <p:cNvSpPr/>
          <p:nvPr/>
        </p:nvSpPr>
        <p:spPr>
          <a:xfrm>
            <a:off x="4343400" y="4023360"/>
            <a:ext cx="35661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Main LT Panels</a:t>
            </a:r>
            <a:endParaRPr lang="en-US" sz="1600" dirty="0"/>
          </a:p>
        </p:txBody>
      </p:sp>
      <p:sp>
        <p:nvSpPr>
          <p:cNvPr id="15" name="Text 10"/>
          <p:cNvSpPr/>
          <p:nvPr/>
        </p:nvSpPr>
        <p:spPr>
          <a:xfrm>
            <a:off x="4361688" y="4754880"/>
            <a:ext cx="352044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100" dirty="0"/>
              <a:t>Centralized low-voltage power distribution and electrical system protection.</a:t>
            </a:r>
          </a:p>
        </p:txBody>
      </p:sp>
      <p:sp>
        <p:nvSpPr>
          <p:cNvPr id="16" name="Shape 11"/>
          <p:cNvSpPr/>
          <p:nvPr/>
        </p:nvSpPr>
        <p:spPr>
          <a:xfrm>
            <a:off x="8229600" y="1097280"/>
            <a:ext cx="3749040" cy="53949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8" name="Shape 12"/>
          <p:cNvSpPr/>
          <p:nvPr/>
        </p:nvSpPr>
        <p:spPr>
          <a:xfrm>
            <a:off x="8229600" y="4023360"/>
            <a:ext cx="3749040" cy="594360"/>
          </a:xfrm>
          <a:prstGeom prst="rect">
            <a:avLst/>
          </a:prstGeom>
          <a:solidFill>
            <a:srgbClr val="0A1628"/>
          </a:solidFill>
          <a:ln/>
        </p:spPr>
      </p:sp>
      <p:sp>
        <p:nvSpPr>
          <p:cNvPr id="19" name="Text 13"/>
          <p:cNvSpPr/>
          <p:nvPr/>
        </p:nvSpPr>
        <p:spPr>
          <a:xfrm>
            <a:off x="8321040" y="4023360"/>
            <a:ext cx="35661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Load Management &amp; Sync Panel</a:t>
            </a:r>
            <a:endParaRPr lang="en-US" sz="1600" dirty="0"/>
          </a:p>
        </p:txBody>
      </p:sp>
      <p:sp>
        <p:nvSpPr>
          <p:cNvPr id="20" name="Text 14"/>
          <p:cNvSpPr/>
          <p:nvPr/>
        </p:nvSpPr>
        <p:spPr>
          <a:xfrm>
            <a:off x="8339328" y="4754880"/>
            <a:ext cx="352044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100" dirty="0"/>
              <a:t>Balances electrical loads and synchronizes multiple power sources efficiently.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8" y="1097280"/>
            <a:ext cx="3763612" cy="2926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60" y="1097280"/>
            <a:ext cx="3749040" cy="29260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097280"/>
            <a:ext cx="374904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9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960120"/>
          </a:xfrm>
          <a:prstGeom prst="rect">
            <a:avLst/>
          </a:prstGeom>
          <a:solidFill>
            <a:srgbClr val="0A1628"/>
          </a:solidFill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73152"/>
            <a:ext cx="1554480" cy="77724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11680" y="182880"/>
            <a:ext cx="86868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FEATURED PRODUCTS</a:t>
            </a:r>
            <a:endParaRPr lang="en-US" sz="2600" dirty="0"/>
          </a:p>
        </p:txBody>
      </p:sp>
      <p:sp>
        <p:nvSpPr>
          <p:cNvPr id="5" name="Shape 2"/>
          <p:cNvSpPr/>
          <p:nvPr/>
        </p:nvSpPr>
        <p:spPr>
          <a:xfrm>
            <a:off x="11704320" y="0"/>
            <a:ext cx="457200" cy="96012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6" name="Shape 3"/>
          <p:cNvSpPr/>
          <p:nvPr/>
        </p:nvSpPr>
        <p:spPr>
          <a:xfrm>
            <a:off x="274320" y="1097280"/>
            <a:ext cx="3749040" cy="53949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274320" y="4023360"/>
            <a:ext cx="3749040" cy="594360"/>
          </a:xfrm>
          <a:prstGeom prst="rect">
            <a:avLst/>
          </a:prstGeom>
          <a:solidFill>
            <a:srgbClr val="0A1628"/>
          </a:solidFill>
          <a:ln/>
        </p:spPr>
      </p:sp>
      <p:sp>
        <p:nvSpPr>
          <p:cNvPr id="9" name="Text 5"/>
          <p:cNvSpPr/>
          <p:nvPr/>
        </p:nvSpPr>
        <p:spPr>
          <a:xfrm>
            <a:off x="365760" y="4023360"/>
            <a:ext cx="35661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APFC Panels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384048" y="4754880"/>
            <a:ext cx="352044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1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Automatic Power Factor Correction – improves energy efficiency &amp; reduces bills</a:t>
            </a:r>
            <a:endParaRPr lang="en-US" sz="1100" dirty="0"/>
          </a:p>
        </p:txBody>
      </p:sp>
      <p:sp>
        <p:nvSpPr>
          <p:cNvPr id="11" name="Shape 7"/>
          <p:cNvSpPr/>
          <p:nvPr/>
        </p:nvSpPr>
        <p:spPr>
          <a:xfrm>
            <a:off x="4251960" y="1097280"/>
            <a:ext cx="3749040" cy="53949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3" name="Shape 8"/>
          <p:cNvSpPr/>
          <p:nvPr/>
        </p:nvSpPr>
        <p:spPr>
          <a:xfrm>
            <a:off x="4251960" y="4023360"/>
            <a:ext cx="3749040" cy="594360"/>
          </a:xfrm>
          <a:prstGeom prst="rect">
            <a:avLst/>
          </a:prstGeom>
          <a:solidFill>
            <a:srgbClr val="0A1628"/>
          </a:solidFill>
          <a:ln/>
        </p:spPr>
      </p:sp>
      <p:sp>
        <p:nvSpPr>
          <p:cNvPr id="14" name="Text 9"/>
          <p:cNvSpPr/>
          <p:nvPr/>
        </p:nvSpPr>
        <p:spPr>
          <a:xfrm>
            <a:off x="4343400" y="4023360"/>
            <a:ext cx="35661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AMF Panels</a:t>
            </a:r>
            <a:endParaRPr lang="en-US" sz="1600" dirty="0"/>
          </a:p>
        </p:txBody>
      </p:sp>
      <p:sp>
        <p:nvSpPr>
          <p:cNvPr id="15" name="Text 10"/>
          <p:cNvSpPr/>
          <p:nvPr/>
        </p:nvSpPr>
        <p:spPr>
          <a:xfrm>
            <a:off x="4361688" y="4754880"/>
            <a:ext cx="352044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100" dirty="0"/>
              <a:t>Automatically switches power during mains failure and restoration.</a:t>
            </a:r>
          </a:p>
        </p:txBody>
      </p:sp>
      <p:sp>
        <p:nvSpPr>
          <p:cNvPr id="16" name="Shape 11"/>
          <p:cNvSpPr/>
          <p:nvPr/>
        </p:nvSpPr>
        <p:spPr>
          <a:xfrm>
            <a:off x="8229600" y="1097280"/>
            <a:ext cx="3749040" cy="53949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8" name="Shape 12"/>
          <p:cNvSpPr/>
          <p:nvPr/>
        </p:nvSpPr>
        <p:spPr>
          <a:xfrm>
            <a:off x="8229600" y="4023360"/>
            <a:ext cx="3749040" cy="594360"/>
          </a:xfrm>
          <a:prstGeom prst="rect">
            <a:avLst/>
          </a:prstGeom>
          <a:solidFill>
            <a:srgbClr val="0A1628"/>
          </a:solidFill>
          <a:ln/>
        </p:spPr>
      </p:sp>
      <p:sp>
        <p:nvSpPr>
          <p:cNvPr id="19" name="Text 13"/>
          <p:cNvSpPr/>
          <p:nvPr/>
        </p:nvSpPr>
        <p:spPr>
          <a:xfrm>
            <a:off x="8321040" y="4023360"/>
            <a:ext cx="35661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Relay &amp; Generator Control Panel</a:t>
            </a:r>
            <a:endParaRPr lang="en-US" sz="1600" dirty="0"/>
          </a:p>
        </p:txBody>
      </p:sp>
      <p:sp>
        <p:nvSpPr>
          <p:cNvPr id="20" name="Text 14"/>
          <p:cNvSpPr/>
          <p:nvPr/>
        </p:nvSpPr>
        <p:spPr>
          <a:xfrm>
            <a:off x="8339328" y="4754880"/>
            <a:ext cx="352044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100" dirty="0"/>
              <a:t>Monitors, protects, and controls generator and relay operations.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097280"/>
            <a:ext cx="3749040" cy="29260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61" y="1097280"/>
            <a:ext cx="3749040" cy="29260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097280"/>
            <a:ext cx="374904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4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960120"/>
          </a:xfrm>
          <a:prstGeom prst="rect">
            <a:avLst/>
          </a:prstGeom>
          <a:solidFill>
            <a:srgbClr val="0A1628"/>
          </a:solidFill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73152"/>
            <a:ext cx="1554480" cy="77724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11680" y="182880"/>
            <a:ext cx="86868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FEATURED PRODUCTS</a:t>
            </a:r>
            <a:endParaRPr lang="en-US" sz="2600" dirty="0"/>
          </a:p>
        </p:txBody>
      </p:sp>
      <p:sp>
        <p:nvSpPr>
          <p:cNvPr id="5" name="Shape 2"/>
          <p:cNvSpPr/>
          <p:nvPr/>
        </p:nvSpPr>
        <p:spPr>
          <a:xfrm>
            <a:off x="11704320" y="0"/>
            <a:ext cx="457200" cy="96012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6" name="Shape 3"/>
          <p:cNvSpPr/>
          <p:nvPr/>
        </p:nvSpPr>
        <p:spPr>
          <a:xfrm>
            <a:off x="274320" y="1097280"/>
            <a:ext cx="3749040" cy="53949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274320" y="4023360"/>
            <a:ext cx="3749040" cy="594360"/>
          </a:xfrm>
          <a:prstGeom prst="rect">
            <a:avLst/>
          </a:prstGeom>
          <a:solidFill>
            <a:srgbClr val="0A1628"/>
          </a:solidFill>
          <a:ln/>
        </p:spPr>
      </p:sp>
      <p:sp>
        <p:nvSpPr>
          <p:cNvPr id="9" name="Text 5"/>
          <p:cNvSpPr/>
          <p:nvPr/>
        </p:nvSpPr>
        <p:spPr>
          <a:xfrm>
            <a:off x="365760" y="4023360"/>
            <a:ext cx="35661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UPS - Uninterruptible </a:t>
            </a:r>
            <a:r>
              <a:rPr lang="en-US" b="1" dirty="0">
                <a:solidFill>
                  <a:schemeClr val="bg1"/>
                </a:solidFill>
              </a:rPr>
              <a:t>Power Supply</a:t>
            </a:r>
          </a:p>
        </p:txBody>
      </p:sp>
      <p:sp>
        <p:nvSpPr>
          <p:cNvPr id="10" name="Text 6"/>
          <p:cNvSpPr/>
          <p:nvPr/>
        </p:nvSpPr>
        <p:spPr>
          <a:xfrm>
            <a:off x="384048" y="4754880"/>
            <a:ext cx="352044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100" dirty="0"/>
              <a:t>Provides continuous backup power during electrical interruptions and outages.</a:t>
            </a:r>
          </a:p>
        </p:txBody>
      </p:sp>
      <p:sp>
        <p:nvSpPr>
          <p:cNvPr id="11" name="Shape 7"/>
          <p:cNvSpPr/>
          <p:nvPr/>
        </p:nvSpPr>
        <p:spPr>
          <a:xfrm>
            <a:off x="4251960" y="1097280"/>
            <a:ext cx="3749040" cy="53949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3" name="Shape 8"/>
          <p:cNvSpPr/>
          <p:nvPr/>
        </p:nvSpPr>
        <p:spPr>
          <a:xfrm>
            <a:off x="4251960" y="4023360"/>
            <a:ext cx="3749040" cy="594360"/>
          </a:xfrm>
          <a:prstGeom prst="rect">
            <a:avLst/>
          </a:prstGeom>
          <a:solidFill>
            <a:srgbClr val="0A1628"/>
          </a:solidFill>
          <a:ln/>
        </p:spPr>
      </p:sp>
      <p:sp>
        <p:nvSpPr>
          <p:cNvPr id="14" name="Text 9"/>
          <p:cNvSpPr/>
          <p:nvPr/>
        </p:nvSpPr>
        <p:spPr>
          <a:xfrm>
            <a:off x="4343400" y="4023360"/>
            <a:ext cx="35661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Fire Fighting Panels</a:t>
            </a:r>
            <a:endParaRPr lang="en-US" sz="1600" dirty="0"/>
          </a:p>
        </p:txBody>
      </p:sp>
      <p:sp>
        <p:nvSpPr>
          <p:cNvPr id="15" name="Text 10"/>
          <p:cNvSpPr/>
          <p:nvPr/>
        </p:nvSpPr>
        <p:spPr>
          <a:xfrm>
            <a:off x="4361688" y="4754880"/>
            <a:ext cx="352044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100" dirty="0"/>
              <a:t>Controls and monitors fire protection and </a:t>
            </a:r>
            <a:r>
              <a:rPr lang="en-US" sz="1100" dirty="0" smtClean="0"/>
              <a:t>fire fighting </a:t>
            </a:r>
            <a:r>
              <a:rPr lang="en-US" sz="1100" dirty="0"/>
              <a:t>systems efficiently.</a:t>
            </a:r>
          </a:p>
        </p:txBody>
      </p:sp>
      <p:sp>
        <p:nvSpPr>
          <p:cNvPr id="16" name="Shape 11"/>
          <p:cNvSpPr/>
          <p:nvPr/>
        </p:nvSpPr>
        <p:spPr>
          <a:xfrm>
            <a:off x="8229600" y="1097280"/>
            <a:ext cx="3749040" cy="53949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8" name="Shape 12"/>
          <p:cNvSpPr/>
          <p:nvPr/>
        </p:nvSpPr>
        <p:spPr>
          <a:xfrm>
            <a:off x="8229600" y="4023360"/>
            <a:ext cx="3749040" cy="594360"/>
          </a:xfrm>
          <a:prstGeom prst="rect">
            <a:avLst/>
          </a:prstGeom>
          <a:solidFill>
            <a:srgbClr val="0A1628"/>
          </a:solidFill>
          <a:ln/>
        </p:spPr>
      </p:sp>
      <p:sp>
        <p:nvSpPr>
          <p:cNvPr id="19" name="Text 13"/>
          <p:cNvSpPr/>
          <p:nvPr/>
        </p:nvSpPr>
        <p:spPr>
          <a:xfrm>
            <a:off x="8321040" y="4023360"/>
            <a:ext cx="35661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Ventilation Control System</a:t>
            </a:r>
          </a:p>
        </p:txBody>
      </p:sp>
      <p:sp>
        <p:nvSpPr>
          <p:cNvPr id="20" name="Text 14"/>
          <p:cNvSpPr/>
          <p:nvPr/>
        </p:nvSpPr>
        <p:spPr>
          <a:xfrm>
            <a:off x="8339328" y="4754880"/>
            <a:ext cx="352044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100" dirty="0"/>
              <a:t>Controls airflow and maintains safe, efficient ventilation operations.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0" y="1115372"/>
            <a:ext cx="3744760" cy="29079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60" y="1097280"/>
            <a:ext cx="3749040" cy="29419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097279"/>
            <a:ext cx="374904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48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960120"/>
          </a:xfrm>
          <a:prstGeom prst="rect">
            <a:avLst/>
          </a:prstGeom>
          <a:solidFill>
            <a:srgbClr val="0A1628"/>
          </a:solidFill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73152"/>
            <a:ext cx="1554480" cy="77724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11680" y="182880"/>
            <a:ext cx="86868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CHOOSE US?</a:t>
            </a:r>
            <a:endParaRPr lang="en-US" sz="2600" dirty="0"/>
          </a:p>
        </p:txBody>
      </p:sp>
      <p:sp>
        <p:nvSpPr>
          <p:cNvPr id="5" name="Shape 2"/>
          <p:cNvSpPr/>
          <p:nvPr/>
        </p:nvSpPr>
        <p:spPr>
          <a:xfrm>
            <a:off x="11704320" y="0"/>
            <a:ext cx="457200" cy="96012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6" name="Shape 3"/>
          <p:cNvSpPr/>
          <p:nvPr/>
        </p:nvSpPr>
        <p:spPr>
          <a:xfrm>
            <a:off x="274320" y="1188720"/>
            <a:ext cx="3749040" cy="21488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274320" y="1188720"/>
            <a:ext cx="109728" cy="2148840"/>
          </a:xfrm>
          <a:prstGeom prst="rect">
            <a:avLst/>
          </a:prstGeom>
          <a:solidFill>
            <a:srgbClr val="C41E3A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" y="1508760"/>
            <a:ext cx="502920" cy="50292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097280" y="1463040"/>
            <a:ext cx="2788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A16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10+ Years Experience</a:t>
            </a:r>
            <a:endParaRPr lang="en-US" sz="1400" dirty="0"/>
          </a:p>
        </p:txBody>
      </p:sp>
      <p:sp>
        <p:nvSpPr>
          <p:cNvPr id="10" name="Text 6"/>
          <p:cNvSpPr/>
          <p:nvPr/>
        </p:nvSpPr>
        <p:spPr>
          <a:xfrm>
            <a:off x="502920" y="2103120"/>
            <a:ext cx="338328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Decade-long expertise in industrial electrical panel manufacturing and delivery</a:t>
            </a:r>
            <a:endParaRPr lang="en-US" sz="1100" dirty="0"/>
          </a:p>
        </p:txBody>
      </p:sp>
      <p:sp>
        <p:nvSpPr>
          <p:cNvPr id="11" name="Shape 7"/>
          <p:cNvSpPr/>
          <p:nvPr/>
        </p:nvSpPr>
        <p:spPr>
          <a:xfrm>
            <a:off x="4206240" y="1188720"/>
            <a:ext cx="3749040" cy="21488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2" name="Shape 8"/>
          <p:cNvSpPr/>
          <p:nvPr/>
        </p:nvSpPr>
        <p:spPr>
          <a:xfrm>
            <a:off x="4206240" y="1188720"/>
            <a:ext cx="109728" cy="2148840"/>
          </a:xfrm>
          <a:prstGeom prst="rect">
            <a:avLst/>
          </a:prstGeom>
          <a:solidFill>
            <a:srgbClr val="C41E3A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840" y="1508760"/>
            <a:ext cx="502920" cy="50292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5029200" y="1463040"/>
            <a:ext cx="2788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A16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End-to-End Solutions</a:t>
            </a:r>
            <a:endParaRPr lang="en-US" sz="1400" dirty="0"/>
          </a:p>
        </p:txBody>
      </p:sp>
      <p:sp>
        <p:nvSpPr>
          <p:cNvPr id="15" name="Text 10"/>
          <p:cNvSpPr/>
          <p:nvPr/>
        </p:nvSpPr>
        <p:spPr>
          <a:xfrm>
            <a:off x="4434840" y="2103120"/>
            <a:ext cx="338328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design to installation – complete electrical control panel solutions under one roof</a:t>
            </a:r>
            <a:endParaRPr lang="en-US" sz="1100" dirty="0"/>
          </a:p>
        </p:txBody>
      </p:sp>
      <p:sp>
        <p:nvSpPr>
          <p:cNvPr id="16" name="Shape 11"/>
          <p:cNvSpPr/>
          <p:nvPr/>
        </p:nvSpPr>
        <p:spPr>
          <a:xfrm>
            <a:off x="8138160" y="1188720"/>
            <a:ext cx="3749040" cy="21488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7" name="Shape 12"/>
          <p:cNvSpPr/>
          <p:nvPr/>
        </p:nvSpPr>
        <p:spPr>
          <a:xfrm>
            <a:off x="8138160" y="1188720"/>
            <a:ext cx="109728" cy="2148840"/>
          </a:xfrm>
          <a:prstGeom prst="rect">
            <a:avLst/>
          </a:prstGeom>
          <a:solidFill>
            <a:srgbClr val="C41E3A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6760" y="1508760"/>
            <a:ext cx="502920" cy="50292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8961120" y="1463040"/>
            <a:ext cx="2788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A16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Fully Customized</a:t>
            </a:r>
            <a:endParaRPr lang="en-US" sz="1400" dirty="0"/>
          </a:p>
        </p:txBody>
      </p:sp>
      <p:sp>
        <p:nvSpPr>
          <p:cNvPr id="20" name="Text 14"/>
          <p:cNvSpPr/>
          <p:nvPr/>
        </p:nvSpPr>
        <p:spPr>
          <a:xfrm>
            <a:off x="8366760" y="2103120"/>
            <a:ext cx="338328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Panels designed per load, automation needs, and industry-specific configurations</a:t>
            </a:r>
            <a:endParaRPr lang="en-US" sz="1100" dirty="0"/>
          </a:p>
        </p:txBody>
      </p:sp>
      <p:sp>
        <p:nvSpPr>
          <p:cNvPr id="21" name="Shape 15"/>
          <p:cNvSpPr/>
          <p:nvPr/>
        </p:nvSpPr>
        <p:spPr>
          <a:xfrm>
            <a:off x="274320" y="3538728"/>
            <a:ext cx="3749040" cy="21488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2" name="Shape 16"/>
          <p:cNvSpPr/>
          <p:nvPr/>
        </p:nvSpPr>
        <p:spPr>
          <a:xfrm>
            <a:off x="274320" y="3538728"/>
            <a:ext cx="109728" cy="2148840"/>
          </a:xfrm>
          <a:prstGeom prst="rect">
            <a:avLst/>
          </a:prstGeom>
          <a:solidFill>
            <a:srgbClr val="C41E3A"/>
          </a:solidFill>
          <a:ln/>
        </p:spPr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" y="3858768"/>
            <a:ext cx="502920" cy="502920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1097280" y="3813048"/>
            <a:ext cx="2788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A16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 Assured</a:t>
            </a:r>
            <a:endParaRPr lang="en-US" sz="1400" dirty="0"/>
          </a:p>
        </p:txBody>
      </p:sp>
      <p:sp>
        <p:nvSpPr>
          <p:cNvPr id="25" name="Text 18"/>
          <p:cNvSpPr/>
          <p:nvPr/>
        </p:nvSpPr>
        <p:spPr>
          <a:xfrm>
            <a:off x="502920" y="4453128"/>
            <a:ext cx="338328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panel rigorously tested with premium-grade components for safe, long-lasting performance</a:t>
            </a:r>
            <a:endParaRPr lang="en-US" sz="1100" dirty="0"/>
          </a:p>
        </p:txBody>
      </p:sp>
      <p:sp>
        <p:nvSpPr>
          <p:cNvPr id="26" name="Shape 19"/>
          <p:cNvSpPr/>
          <p:nvPr/>
        </p:nvSpPr>
        <p:spPr>
          <a:xfrm>
            <a:off x="4206240" y="3538728"/>
            <a:ext cx="3749040" cy="21488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7" name="Shape 20"/>
          <p:cNvSpPr/>
          <p:nvPr/>
        </p:nvSpPr>
        <p:spPr>
          <a:xfrm>
            <a:off x="4206240" y="3538728"/>
            <a:ext cx="109728" cy="2148840"/>
          </a:xfrm>
          <a:prstGeom prst="rect">
            <a:avLst/>
          </a:prstGeom>
          <a:solidFill>
            <a:srgbClr val="C41E3A"/>
          </a:solidFill>
          <a:ln/>
        </p:spPr>
      </p:sp>
      <p:pic>
        <p:nvPicPr>
          <p:cNvPr id="2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4840" y="3858768"/>
            <a:ext cx="502920" cy="502920"/>
          </a:xfrm>
          <a:prstGeom prst="rect">
            <a:avLst/>
          </a:prstGeom>
        </p:spPr>
      </p:pic>
      <p:sp>
        <p:nvSpPr>
          <p:cNvPr id="29" name="Text 21"/>
          <p:cNvSpPr/>
          <p:nvPr/>
        </p:nvSpPr>
        <p:spPr>
          <a:xfrm>
            <a:off x="5029200" y="3813048"/>
            <a:ext cx="2788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A16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 India Delivery</a:t>
            </a:r>
            <a:endParaRPr lang="en-US" sz="1400" dirty="0"/>
          </a:p>
        </p:txBody>
      </p:sp>
      <p:sp>
        <p:nvSpPr>
          <p:cNvPr id="30" name="Text 22"/>
          <p:cNvSpPr/>
          <p:nvPr/>
        </p:nvSpPr>
        <p:spPr>
          <a:xfrm>
            <a:off x="4434840" y="4453128"/>
            <a:ext cx="338328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Manufacturer, supplier &amp; exporter serving clients across India with quick turnaround</a:t>
            </a:r>
            <a:endParaRPr lang="en-US" sz="1100" dirty="0"/>
          </a:p>
        </p:txBody>
      </p:sp>
      <p:sp>
        <p:nvSpPr>
          <p:cNvPr id="31" name="Shape 23"/>
          <p:cNvSpPr/>
          <p:nvPr/>
        </p:nvSpPr>
        <p:spPr>
          <a:xfrm>
            <a:off x="8138160" y="3538728"/>
            <a:ext cx="3749040" cy="21488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32" name="Shape 24"/>
          <p:cNvSpPr/>
          <p:nvPr/>
        </p:nvSpPr>
        <p:spPr>
          <a:xfrm>
            <a:off x="8138160" y="3538728"/>
            <a:ext cx="109728" cy="2148840"/>
          </a:xfrm>
          <a:prstGeom prst="rect">
            <a:avLst/>
          </a:prstGeom>
          <a:solidFill>
            <a:srgbClr val="C41E3A"/>
          </a:solidFill>
          <a:ln/>
        </p:spPr>
      </p:sp>
      <p:pic>
        <p:nvPicPr>
          <p:cNvPr id="33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6760" y="3858768"/>
            <a:ext cx="502920" cy="502920"/>
          </a:xfrm>
          <a:prstGeom prst="rect">
            <a:avLst/>
          </a:prstGeom>
        </p:spPr>
      </p:pic>
      <p:sp>
        <p:nvSpPr>
          <p:cNvPr id="34" name="Text 25"/>
          <p:cNvSpPr/>
          <p:nvPr/>
        </p:nvSpPr>
        <p:spPr>
          <a:xfrm>
            <a:off x="8961120" y="3813048"/>
            <a:ext cx="2788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A16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Competitive Pricing</a:t>
            </a:r>
            <a:endParaRPr lang="en-US" sz="1400" dirty="0"/>
          </a:p>
        </p:txBody>
      </p:sp>
      <p:sp>
        <p:nvSpPr>
          <p:cNvPr id="35" name="Text 26"/>
          <p:cNvSpPr/>
          <p:nvPr/>
        </p:nvSpPr>
        <p:spPr>
          <a:xfrm>
            <a:off x="8366760" y="4453128"/>
            <a:ext cx="338328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Best-in-class pricing without compromising on quality, safety, or performance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A1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303520" cy="6858000"/>
          </a:xfrm>
          <a:prstGeom prst="rect">
            <a:avLst/>
          </a:prstGeom>
          <a:solidFill>
            <a:srgbClr val="1A2744"/>
          </a:solidFill>
          <a:ln/>
        </p:spPr>
      </p:sp>
      <p:sp>
        <p:nvSpPr>
          <p:cNvPr id="3" name="Shape 1"/>
          <p:cNvSpPr/>
          <p:nvPr/>
        </p:nvSpPr>
        <p:spPr>
          <a:xfrm>
            <a:off x="5120640" y="0"/>
            <a:ext cx="182880" cy="6858000"/>
          </a:xfrm>
          <a:prstGeom prst="rect">
            <a:avLst/>
          </a:prstGeom>
          <a:solidFill>
            <a:srgbClr val="C41E3A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3200400" cy="155448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74320" y="2148840"/>
            <a:ext cx="4572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AS ELECTRICAL DRIVES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74320" y="251460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C41E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&amp; AUTOMATION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457200" y="2971800"/>
            <a:ext cx="4206240" cy="4572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8" name="Text 5"/>
          <p:cNvSpPr/>
          <p:nvPr/>
        </p:nvSpPr>
        <p:spPr>
          <a:xfrm>
            <a:off x="274320" y="3108960"/>
            <a:ext cx="45720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8A9B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Powering Industry with Precision, Safety &amp; Innovation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274320" y="6217920"/>
            <a:ext cx="4572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8A9B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Electrical Panel Solutions  |  Established 2015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5577840" y="502920"/>
            <a:ext cx="62179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CONTACT US</a:t>
            </a:r>
            <a:endParaRPr lang="en-US" sz="3200" dirty="0"/>
          </a:p>
        </p:txBody>
      </p:sp>
      <p:sp>
        <p:nvSpPr>
          <p:cNvPr id="11" name="Shape 8"/>
          <p:cNvSpPr/>
          <p:nvPr/>
        </p:nvSpPr>
        <p:spPr>
          <a:xfrm>
            <a:off x="5577840" y="1234440"/>
            <a:ext cx="1371600" cy="64008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12" name="Text 9"/>
          <p:cNvSpPr/>
          <p:nvPr/>
        </p:nvSpPr>
        <p:spPr>
          <a:xfrm>
            <a:off x="5577840" y="1417320"/>
            <a:ext cx="62179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8EE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Ready to power your business? Get in touch with our expert team for customized electrical panel solutions.</a:t>
            </a:r>
            <a:endParaRPr lang="en-US" sz="1200" dirty="0"/>
          </a:p>
        </p:txBody>
      </p:sp>
      <p:sp>
        <p:nvSpPr>
          <p:cNvPr id="13" name="Shape 10"/>
          <p:cNvSpPr/>
          <p:nvPr/>
        </p:nvSpPr>
        <p:spPr>
          <a:xfrm>
            <a:off x="5486400" y="2286000"/>
            <a:ext cx="6400800" cy="1143000"/>
          </a:xfrm>
          <a:prstGeom prst="rect">
            <a:avLst/>
          </a:prstGeom>
          <a:solidFill>
            <a:srgbClr val="1A2744"/>
          </a:solidFill>
          <a:ln/>
          <a:effectLst>
            <a:outerShdw blurRad="76200" dist="25400" dir="8100000" algn="bl" rotWithShape="0">
              <a:srgbClr val="000000">
                <a:alpha val="20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5486400" y="2286000"/>
            <a:ext cx="109728" cy="114300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15" name="Shape 12"/>
          <p:cNvSpPr/>
          <p:nvPr/>
        </p:nvSpPr>
        <p:spPr>
          <a:xfrm>
            <a:off x="5669280" y="2606040"/>
            <a:ext cx="502920" cy="502920"/>
          </a:xfrm>
          <a:prstGeom prst="ellipse">
            <a:avLst/>
          </a:prstGeom>
          <a:solidFill>
            <a:srgbClr val="C41E3A"/>
          </a:solidFill>
          <a:ln/>
        </p:spPr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568" y="2624328"/>
            <a:ext cx="466344" cy="466344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6309360" y="2423160"/>
            <a:ext cx="5303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E02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Phone</a:t>
            </a:r>
            <a:endParaRPr lang="en-US" sz="1000" dirty="0"/>
          </a:p>
        </p:txBody>
      </p:sp>
      <p:sp>
        <p:nvSpPr>
          <p:cNvPr id="18" name="Text 14"/>
          <p:cNvSpPr/>
          <p:nvPr/>
        </p:nvSpPr>
        <p:spPr>
          <a:xfrm>
            <a:off x="6309360" y="2724912"/>
            <a:ext cx="5303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+91 96671 19369</a:t>
            </a:r>
            <a:endParaRPr lang="en-US" sz="1300" dirty="0"/>
          </a:p>
        </p:txBody>
      </p:sp>
      <p:sp>
        <p:nvSpPr>
          <p:cNvPr id="19" name="Shape 15"/>
          <p:cNvSpPr/>
          <p:nvPr/>
        </p:nvSpPr>
        <p:spPr>
          <a:xfrm>
            <a:off x="5486400" y="3611880"/>
            <a:ext cx="6400800" cy="1143000"/>
          </a:xfrm>
          <a:prstGeom prst="rect">
            <a:avLst/>
          </a:prstGeom>
          <a:solidFill>
            <a:srgbClr val="1A2744"/>
          </a:solidFill>
          <a:ln/>
          <a:effectLst>
            <a:outerShdw blurRad="76200" dist="25400" dir="8100000" algn="bl" rotWithShape="0">
              <a:srgbClr val="000000">
                <a:alpha val="20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5486400" y="3611880"/>
            <a:ext cx="109728" cy="114300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21" name="Shape 17"/>
          <p:cNvSpPr/>
          <p:nvPr/>
        </p:nvSpPr>
        <p:spPr>
          <a:xfrm>
            <a:off x="5669280" y="3931920"/>
            <a:ext cx="502920" cy="502920"/>
          </a:xfrm>
          <a:prstGeom prst="ellipse">
            <a:avLst/>
          </a:prstGeom>
          <a:solidFill>
            <a:srgbClr val="C41E3A"/>
          </a:solidFill>
          <a:ln/>
        </p:spPr>
      </p:sp>
      <p:pic>
        <p:nvPicPr>
          <p:cNvPr id="2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7568" y="3950208"/>
            <a:ext cx="466344" cy="466344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6309360" y="3749040"/>
            <a:ext cx="5303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E02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</a:t>
            </a:r>
            <a:endParaRPr lang="en-US" sz="1000" dirty="0"/>
          </a:p>
        </p:txBody>
      </p:sp>
      <p:sp>
        <p:nvSpPr>
          <p:cNvPr id="24" name="Text 19"/>
          <p:cNvSpPr/>
          <p:nvPr/>
        </p:nvSpPr>
        <p:spPr>
          <a:xfrm>
            <a:off x="6309360" y="4050792"/>
            <a:ext cx="5303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info@aselectricalautomation.com</a:t>
            </a:r>
            <a:endParaRPr lang="en-US" sz="1300" dirty="0"/>
          </a:p>
        </p:txBody>
      </p:sp>
      <p:sp>
        <p:nvSpPr>
          <p:cNvPr id="25" name="Shape 20"/>
          <p:cNvSpPr/>
          <p:nvPr/>
        </p:nvSpPr>
        <p:spPr>
          <a:xfrm>
            <a:off x="5486400" y="4937760"/>
            <a:ext cx="6400800" cy="1143000"/>
          </a:xfrm>
          <a:prstGeom prst="rect">
            <a:avLst/>
          </a:prstGeom>
          <a:solidFill>
            <a:srgbClr val="1A2744"/>
          </a:solidFill>
          <a:ln/>
          <a:effectLst>
            <a:outerShdw blurRad="76200" dist="25400" dir="8100000" algn="bl" rotWithShape="0">
              <a:srgbClr val="000000">
                <a:alpha val="20000"/>
              </a:srgbClr>
            </a:outerShdw>
          </a:effectLst>
        </p:spPr>
      </p:sp>
      <p:sp>
        <p:nvSpPr>
          <p:cNvPr id="26" name="Shape 21"/>
          <p:cNvSpPr/>
          <p:nvPr/>
        </p:nvSpPr>
        <p:spPr>
          <a:xfrm>
            <a:off x="5486400" y="4937760"/>
            <a:ext cx="109728" cy="114300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27" name="Shape 22"/>
          <p:cNvSpPr/>
          <p:nvPr/>
        </p:nvSpPr>
        <p:spPr>
          <a:xfrm>
            <a:off x="5669280" y="5257800"/>
            <a:ext cx="502920" cy="502920"/>
          </a:xfrm>
          <a:prstGeom prst="ellipse">
            <a:avLst/>
          </a:prstGeom>
          <a:solidFill>
            <a:srgbClr val="C41E3A"/>
          </a:solidFill>
          <a:ln/>
        </p:spPr>
      </p:sp>
      <p:pic>
        <p:nvPicPr>
          <p:cNvPr id="2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7568" y="5276088"/>
            <a:ext cx="466344" cy="466344"/>
          </a:xfrm>
          <a:prstGeom prst="rect">
            <a:avLst/>
          </a:prstGeom>
        </p:spPr>
      </p:pic>
      <p:sp>
        <p:nvSpPr>
          <p:cNvPr id="29" name="Text 23"/>
          <p:cNvSpPr/>
          <p:nvPr/>
        </p:nvSpPr>
        <p:spPr>
          <a:xfrm>
            <a:off x="6309360" y="5074920"/>
            <a:ext cx="5303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E02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Address</a:t>
            </a:r>
            <a:endParaRPr lang="en-US" sz="1000" dirty="0"/>
          </a:p>
        </p:txBody>
      </p:sp>
      <p:sp>
        <p:nvSpPr>
          <p:cNvPr id="30" name="Text 24"/>
          <p:cNvSpPr/>
          <p:nvPr/>
        </p:nvSpPr>
        <p:spPr>
          <a:xfrm>
            <a:off x="6309360" y="5376672"/>
            <a:ext cx="5303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H-119, F04A, First Floor, Sector 63, Noida, UP 201301</a:t>
            </a:r>
            <a:endParaRPr lang="en-US" sz="1300" dirty="0"/>
          </a:p>
        </p:txBody>
      </p:sp>
      <p:sp>
        <p:nvSpPr>
          <p:cNvPr id="31" name="Shape 25"/>
          <p:cNvSpPr/>
          <p:nvPr/>
        </p:nvSpPr>
        <p:spPr>
          <a:xfrm>
            <a:off x="5486400" y="6263640"/>
            <a:ext cx="6400800" cy="45720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32" name="Text 26"/>
          <p:cNvSpPr/>
          <p:nvPr/>
        </p:nvSpPr>
        <p:spPr>
          <a:xfrm>
            <a:off x="5486400" y="6263640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www.aselectricalautomation.com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544</Words>
  <Application>Microsoft Office PowerPoint</Application>
  <PresentationFormat>Widescreen</PresentationFormat>
  <Paragraphs>133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Electrical Drives &amp; Automation - Electrical Panel Solutions</dc:title>
  <dc:subject>PptxGenJS Presentation</dc:subject>
  <dc:creator>AS Electrical Drives &amp; Automation</dc:creator>
  <cp:lastModifiedBy>HP</cp:lastModifiedBy>
  <cp:revision>32</cp:revision>
  <dcterms:created xsi:type="dcterms:W3CDTF">2026-05-15T18:32:28Z</dcterms:created>
  <dcterms:modified xsi:type="dcterms:W3CDTF">2026-05-18T10:18:57Z</dcterms:modified>
</cp:coreProperties>
</file>